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9235-69C0-4AE0-B489-9A3238CFE5C3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B42D-55AB-43F8-B663-9E264C8F6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51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9235-69C0-4AE0-B489-9A3238CFE5C3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B42D-55AB-43F8-B663-9E264C8F6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38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9235-69C0-4AE0-B489-9A3238CFE5C3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B42D-55AB-43F8-B663-9E264C8F6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95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9235-69C0-4AE0-B489-9A3238CFE5C3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B42D-55AB-43F8-B663-9E264C8F6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07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9235-69C0-4AE0-B489-9A3238CFE5C3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B42D-55AB-43F8-B663-9E264C8F6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62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9235-69C0-4AE0-B489-9A3238CFE5C3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B42D-55AB-43F8-B663-9E264C8F6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47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9235-69C0-4AE0-B489-9A3238CFE5C3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B42D-55AB-43F8-B663-9E264C8F6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12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9235-69C0-4AE0-B489-9A3238CFE5C3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B42D-55AB-43F8-B663-9E264C8F6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24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9235-69C0-4AE0-B489-9A3238CFE5C3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B42D-55AB-43F8-B663-9E264C8F6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29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9235-69C0-4AE0-B489-9A3238CFE5C3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B42D-55AB-43F8-B663-9E264C8F6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15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9235-69C0-4AE0-B489-9A3238CFE5C3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B42D-55AB-43F8-B663-9E264C8F6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13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9235-69C0-4AE0-B489-9A3238CFE5C3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B42D-55AB-43F8-B663-9E264C8F6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6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9900"/>
              </a:gs>
            </a:gsLst>
            <a:lin ang="42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cs-CZ" dirty="0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403648" y="5348064"/>
            <a:ext cx="7542600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relaxedIns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Střední </a:t>
            </a:r>
            <a:r>
              <a:rPr lang="cs-CZ" sz="2800" b="1" kern="10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škola pedagogická, hotelnictví a služeb</a:t>
            </a:r>
          </a:p>
        </p:txBody>
      </p:sp>
      <p:pic>
        <p:nvPicPr>
          <p:cNvPr id="6" name="Picture 14" descr="ko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952"/>
            <a:ext cx="1044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3"/>
          <p:cNvSpPr>
            <a:spLocks noChangeArrowheads="1" noChangeShapeType="1" noTextEdit="1"/>
          </p:cNvSpPr>
          <p:nvPr/>
        </p:nvSpPr>
        <p:spPr bwMode="auto">
          <a:xfrm>
            <a:off x="2713856" y="5932512"/>
            <a:ext cx="4666456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LITOMĚŘICE, </a:t>
            </a:r>
            <a:r>
              <a:rPr lang="cs-CZ" sz="2800" b="1" kern="10" spc="50" dirty="0" smtClean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příspěvková organizace</a:t>
            </a:r>
            <a:endParaRPr lang="cs-CZ" sz="2800" b="1" kern="10" spc="50" dirty="0">
              <a:ln w="3175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1489720" y="6309320"/>
            <a:ext cx="1786136" cy="2327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 smtClean="0">
                <a:ln w="3175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Komenského 3</a:t>
            </a:r>
            <a:endParaRPr lang="cs-CZ" sz="2800" b="1" kern="10" spc="50" dirty="0">
              <a:ln w="3175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1" name="WordArt 23"/>
          <p:cNvSpPr>
            <a:spLocks noChangeArrowheads="1" noChangeShapeType="1" noTextEdit="1"/>
          </p:cNvSpPr>
          <p:nvPr/>
        </p:nvSpPr>
        <p:spPr bwMode="auto">
          <a:xfrm>
            <a:off x="6516216" y="6292552"/>
            <a:ext cx="2376264" cy="2327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 smtClean="0">
                <a:ln w="3175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www.sslitomerice.cz</a:t>
            </a:r>
            <a:endParaRPr lang="cs-CZ" sz="2800" b="1" kern="10" spc="50" dirty="0">
              <a:ln w="3175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328588"/>
            <a:ext cx="8640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Naše škola </a:t>
            </a:r>
            <a:r>
              <a:rPr lang="cs-CZ" sz="2400" b="1" dirty="0">
                <a:solidFill>
                  <a:schemeClr val="bg1"/>
                </a:solidFill>
              </a:rPr>
              <a:t>vznikla 1. 9. 2012 sloučením dvou subjektů s dlouholetou tradicí (Střední pedagogická škola J. H. </a:t>
            </a:r>
            <a:r>
              <a:rPr lang="cs-CZ" sz="2400" b="1" dirty="0" err="1">
                <a:solidFill>
                  <a:schemeClr val="bg1"/>
                </a:solidFill>
              </a:rPr>
              <a:t>Pestalozziho</a:t>
            </a:r>
            <a:r>
              <a:rPr lang="cs-CZ" sz="2400" b="1" dirty="0">
                <a:solidFill>
                  <a:schemeClr val="bg1"/>
                </a:solidFill>
              </a:rPr>
              <a:t> Litoměřice, Komenského 3 a Střední škola hotelnictví, gastronomie a služeb Litoměřice, Dlouhá 6) a patří tak mezi největší školy Litoměřicka</a:t>
            </a:r>
            <a:r>
              <a:rPr lang="cs-CZ" sz="2400" b="1" dirty="0" smtClean="0">
                <a:solidFill>
                  <a:schemeClr val="bg1"/>
                </a:solidFill>
              </a:rPr>
              <a:t>.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4"/>
          <a:stretch/>
        </p:blipFill>
        <p:spPr>
          <a:xfrm>
            <a:off x="2567713" y="2420888"/>
            <a:ext cx="4041989" cy="2545431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>
          <a:xfrm>
            <a:off x="251520" y="5229200"/>
            <a:ext cx="864095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51520" y="6669360"/>
            <a:ext cx="864095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7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9900"/>
              </a:gs>
            </a:gsLst>
            <a:lin ang="42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cs-CZ" dirty="0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403648" y="5348064"/>
            <a:ext cx="7542600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relaxedIns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Střední </a:t>
            </a:r>
            <a:r>
              <a:rPr lang="cs-CZ" sz="2800" b="1" kern="10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škola pedagogická, hotelnictví a služeb</a:t>
            </a:r>
          </a:p>
        </p:txBody>
      </p:sp>
      <p:pic>
        <p:nvPicPr>
          <p:cNvPr id="6" name="Picture 14" descr="ko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952"/>
            <a:ext cx="1044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3"/>
          <p:cNvSpPr>
            <a:spLocks noChangeArrowheads="1" noChangeShapeType="1" noTextEdit="1"/>
          </p:cNvSpPr>
          <p:nvPr/>
        </p:nvSpPr>
        <p:spPr bwMode="auto">
          <a:xfrm>
            <a:off x="2713856" y="5932512"/>
            <a:ext cx="4666456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LITOMĚŘICE, </a:t>
            </a:r>
            <a:r>
              <a:rPr lang="cs-CZ" sz="2800" b="1" kern="10" spc="50" dirty="0" smtClean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příspěvková organizace</a:t>
            </a:r>
            <a:endParaRPr lang="cs-CZ" sz="2800" b="1" kern="10" spc="50" dirty="0">
              <a:ln w="3175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1489720" y="6309320"/>
            <a:ext cx="1786136" cy="2327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 smtClean="0">
                <a:ln w="3175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Komenského 3</a:t>
            </a:r>
            <a:endParaRPr lang="cs-CZ" sz="2800" b="1" kern="10" spc="50" dirty="0">
              <a:ln w="3175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1" name="WordArt 23"/>
          <p:cNvSpPr>
            <a:spLocks noChangeArrowheads="1" noChangeShapeType="1" noTextEdit="1"/>
          </p:cNvSpPr>
          <p:nvPr/>
        </p:nvSpPr>
        <p:spPr bwMode="auto">
          <a:xfrm>
            <a:off x="6516216" y="6292552"/>
            <a:ext cx="2376264" cy="2327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 smtClean="0">
                <a:ln w="3175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www.sslitomerice.cz</a:t>
            </a:r>
            <a:endParaRPr lang="cs-CZ" sz="2800" b="1" kern="10" spc="50" dirty="0">
              <a:ln w="3175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260648"/>
            <a:ext cx="86409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Ubytování je zajištěno na domovech mládeže, stravování (obědy i celodenní stravu) zajišťují školní </a:t>
            </a:r>
            <a:r>
              <a:rPr lang="cs-CZ" sz="2400" dirty="0" smtClean="0">
                <a:solidFill>
                  <a:schemeClr val="bg1"/>
                </a:solidFill>
              </a:rPr>
              <a:t>jídelny a školní </a:t>
            </a:r>
            <a:r>
              <a:rPr lang="cs-CZ" sz="2400" dirty="0">
                <a:solidFill>
                  <a:schemeClr val="bg1"/>
                </a:solidFill>
              </a:rPr>
              <a:t>bufety</a:t>
            </a:r>
            <a:r>
              <a:rPr lang="cs-CZ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cs-CZ" sz="2400" dirty="0">
                <a:solidFill>
                  <a:schemeClr val="bg1"/>
                </a:solidFill>
              </a:rPr>
              <a:t>Žákům nabízíme kromě vzdělávání i spoustu odborných seminářů a kurzů ke zvoleným oborům (barmanský a cukrářský kurz, carving, </a:t>
            </a:r>
            <a:r>
              <a:rPr lang="cs-CZ" sz="2400" dirty="0" err="1">
                <a:solidFill>
                  <a:schemeClr val="bg1"/>
                </a:solidFill>
              </a:rPr>
              <a:t>baristický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kurz), </a:t>
            </a:r>
            <a:r>
              <a:rPr lang="cs-CZ" sz="2400" dirty="0">
                <a:solidFill>
                  <a:schemeClr val="bg1"/>
                </a:solidFill>
              </a:rPr>
              <a:t>účast v mezinárodních projektech, možnost získání řidičského průkazu skupiny „B“ a spoustu mimoškolních aktivit (pěvecký sbor, </a:t>
            </a:r>
            <a:r>
              <a:rPr lang="cs-CZ" sz="2400" dirty="0" smtClean="0">
                <a:solidFill>
                  <a:schemeClr val="bg1"/>
                </a:solidFill>
              </a:rPr>
              <a:t>divadelní soubor)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251520" y="5229200"/>
            <a:ext cx="864095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51520" y="6669360"/>
            <a:ext cx="864095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tka uživatele Střední škola pedagogická, hotelnictví a služeb Litoměřic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2" b="17225"/>
          <a:stretch/>
        </p:blipFill>
        <p:spPr bwMode="auto">
          <a:xfrm>
            <a:off x="1486372" y="3212976"/>
            <a:ext cx="6171253" cy="169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5840">
                <a:srgbClr val="00880E"/>
              </a:gs>
              <a:gs pos="70000">
                <a:srgbClr val="00751D"/>
              </a:gs>
              <a:gs pos="0">
                <a:srgbClr val="002060"/>
              </a:gs>
              <a:gs pos="100000">
                <a:srgbClr val="009900"/>
              </a:gs>
            </a:gsLst>
            <a:lin ang="42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cs-CZ" dirty="0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403648" y="5348064"/>
            <a:ext cx="7542600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relaxedIns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Střední </a:t>
            </a:r>
            <a:r>
              <a:rPr lang="cs-CZ" sz="2800" b="1" kern="10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škola pedagogická, hotelnictví a služeb</a:t>
            </a:r>
          </a:p>
        </p:txBody>
      </p:sp>
      <p:pic>
        <p:nvPicPr>
          <p:cNvPr id="6" name="Picture 14" descr="ko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952"/>
            <a:ext cx="1044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3"/>
          <p:cNvSpPr>
            <a:spLocks noChangeArrowheads="1" noChangeShapeType="1" noTextEdit="1"/>
          </p:cNvSpPr>
          <p:nvPr/>
        </p:nvSpPr>
        <p:spPr bwMode="auto">
          <a:xfrm>
            <a:off x="2713856" y="5932512"/>
            <a:ext cx="4666456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LITOMĚŘICE, </a:t>
            </a:r>
            <a:r>
              <a:rPr lang="cs-CZ" sz="2800" b="1" kern="10" spc="50" dirty="0" smtClean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příspěvková organizace</a:t>
            </a:r>
            <a:endParaRPr lang="cs-CZ" sz="2800" b="1" kern="10" spc="50" dirty="0">
              <a:ln w="3175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1489720" y="6309320"/>
            <a:ext cx="1786136" cy="2327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 smtClean="0">
                <a:ln w="3175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Komenského 3</a:t>
            </a:r>
            <a:endParaRPr lang="cs-CZ" sz="2800" b="1" kern="10" spc="50" dirty="0">
              <a:ln w="3175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1" name="WordArt 23"/>
          <p:cNvSpPr>
            <a:spLocks noChangeArrowheads="1" noChangeShapeType="1" noTextEdit="1"/>
          </p:cNvSpPr>
          <p:nvPr/>
        </p:nvSpPr>
        <p:spPr bwMode="auto">
          <a:xfrm>
            <a:off x="6516216" y="6292552"/>
            <a:ext cx="2376264" cy="2327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 smtClean="0">
                <a:ln w="3175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www.sslitomerice.cz</a:t>
            </a:r>
            <a:endParaRPr lang="cs-CZ" sz="2800" b="1" kern="10" spc="50" dirty="0">
              <a:ln w="3175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251520" y="5229200"/>
            <a:ext cx="864095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51520" y="6669360"/>
            <a:ext cx="864095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"/>
          <p:cNvSpPr>
            <a:spLocks noChangeArrowheads="1"/>
          </p:cNvSpPr>
          <p:nvPr/>
        </p:nvSpPr>
        <p:spPr bwMode="auto">
          <a:xfrm>
            <a:off x="179512" y="548680"/>
            <a:ext cx="4752527" cy="432426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cs-CZ" altLang="cs-CZ" sz="2000" b="1" u="sng" dirty="0" smtClean="0">
                <a:solidFill>
                  <a:srgbClr val="FFC000"/>
                </a:solidFill>
                <a:latin typeface="Cambria" pitchFamily="18" charset="0"/>
              </a:rPr>
              <a:t>Nabízíme čtyřleté </a:t>
            </a:r>
            <a:r>
              <a:rPr lang="cs-CZ" altLang="cs-CZ" sz="2000" b="1" u="sng" dirty="0">
                <a:solidFill>
                  <a:srgbClr val="FFC000"/>
                </a:solidFill>
                <a:latin typeface="Cambria" pitchFamily="18" charset="0"/>
              </a:rPr>
              <a:t>oborů, </a:t>
            </a:r>
            <a:r>
              <a:rPr lang="cs-CZ" altLang="cs-CZ" sz="2000" b="1" u="sng" dirty="0" smtClean="0">
                <a:solidFill>
                  <a:srgbClr val="FFC000"/>
                </a:solidFill>
                <a:latin typeface="Cambria" pitchFamily="18" charset="0"/>
              </a:rPr>
              <a:t>ukončené </a:t>
            </a:r>
            <a:r>
              <a:rPr lang="cs-CZ" altLang="cs-CZ" sz="2000" b="1" u="sng" dirty="0">
                <a:solidFill>
                  <a:srgbClr val="FFC000"/>
                </a:solidFill>
                <a:latin typeface="Cambria" pitchFamily="18" charset="0"/>
              </a:rPr>
              <a:t>maturitní zkouškou:</a:t>
            </a:r>
          </a:p>
          <a:p>
            <a:pPr eaLnBrk="1" hangingPunct="1">
              <a:defRPr/>
            </a:pPr>
            <a:endParaRPr lang="cs-CZ" altLang="cs-CZ" sz="11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defRPr/>
            </a:pPr>
            <a:r>
              <a:rPr lang="cs-CZ" altLang="cs-CZ" i="1" dirty="0">
                <a:solidFill>
                  <a:schemeClr val="bg1"/>
                </a:solidFill>
                <a:latin typeface="Cambria" pitchFamily="18" charset="0"/>
              </a:rPr>
              <a:t>75-31-M/01 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  <a:latin typeface="Cambria" pitchFamily="18" charset="0"/>
              </a:rPr>
              <a:t>Předškolní a mimoškolní pedagogika</a:t>
            </a:r>
          </a:p>
          <a:p>
            <a:pPr eaLnBrk="1" hangingPunct="1">
              <a:defRPr/>
            </a:pPr>
            <a:endParaRPr lang="cs-CZ" altLang="cs-CZ" sz="11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defRPr/>
            </a:pPr>
            <a:r>
              <a:rPr lang="cs-CZ" altLang="cs-CZ" i="1" dirty="0">
                <a:solidFill>
                  <a:schemeClr val="bg1"/>
                </a:solidFill>
                <a:latin typeface="Cambria" pitchFamily="18" charset="0"/>
              </a:rPr>
              <a:t>75-41-M/01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  <a:latin typeface="Cambria" pitchFamily="18" charset="0"/>
              </a:rPr>
              <a:t>Aktivizační pracovník </a:t>
            </a:r>
          </a:p>
          <a:p>
            <a:pPr eaLnBrk="1" hangingPunct="1">
              <a:defRPr/>
            </a:pPr>
            <a:endParaRPr lang="cs-CZ" altLang="cs-CZ" sz="11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defRPr/>
            </a:pPr>
            <a:r>
              <a:rPr lang="cs-CZ" altLang="cs-CZ" i="1" dirty="0">
                <a:solidFill>
                  <a:schemeClr val="bg1"/>
                </a:solidFill>
                <a:latin typeface="Cambria" pitchFamily="18" charset="0"/>
              </a:rPr>
              <a:t>75-41-M/01</a:t>
            </a:r>
            <a:r>
              <a:rPr lang="cs-CZ" altLang="cs-CZ" dirty="0">
                <a:solidFill>
                  <a:schemeClr val="bg1"/>
                </a:solidFill>
                <a:latin typeface="Cambria" pitchFamily="18" charset="0"/>
              </a:rPr>
              <a:t>	</a:t>
            </a:r>
          </a:p>
          <a:p>
            <a:pPr eaLnBrk="1" hangingPunct="1">
              <a:defRPr/>
            </a:pPr>
            <a:r>
              <a:rPr lang="cs-CZ" altLang="cs-CZ" b="1" dirty="0" smtClean="0">
                <a:solidFill>
                  <a:schemeClr val="bg1"/>
                </a:solidFill>
                <a:latin typeface="Cambria" pitchFamily="18" charset="0"/>
              </a:rPr>
              <a:t>Sociálně právní služby</a:t>
            </a:r>
            <a:endParaRPr lang="cs-CZ" altLang="cs-CZ" b="1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defRPr/>
            </a:pPr>
            <a:endParaRPr lang="cs-CZ" altLang="cs-CZ" sz="11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defRPr/>
            </a:pPr>
            <a:r>
              <a:rPr lang="cs-CZ" altLang="cs-CZ" i="1" dirty="0">
                <a:solidFill>
                  <a:schemeClr val="bg1"/>
                </a:solidFill>
                <a:latin typeface="Cambria" pitchFamily="18" charset="0"/>
              </a:rPr>
              <a:t>78-42-M/03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  <a:latin typeface="Cambria" pitchFamily="18" charset="0"/>
              </a:rPr>
              <a:t>Pedagogické lyceum</a:t>
            </a:r>
          </a:p>
          <a:p>
            <a:pPr eaLnBrk="1" hangingPunct="1">
              <a:defRPr/>
            </a:pPr>
            <a:endParaRPr lang="cs-CZ" altLang="cs-CZ" sz="11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defRPr/>
            </a:pPr>
            <a:r>
              <a:rPr lang="cs-CZ" altLang="cs-CZ" i="1" dirty="0">
                <a:solidFill>
                  <a:schemeClr val="bg1"/>
                </a:solidFill>
                <a:latin typeface="Cambria" pitchFamily="18" charset="0"/>
              </a:rPr>
              <a:t>65-42-M/01</a:t>
            </a:r>
            <a:r>
              <a:rPr lang="cs-CZ" altLang="cs-CZ" dirty="0">
                <a:solidFill>
                  <a:schemeClr val="bg1"/>
                </a:solidFill>
                <a:latin typeface="Cambria" pitchFamily="18" charset="0"/>
              </a:rPr>
              <a:t>	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  <a:latin typeface="Cambria" pitchFamily="18" charset="0"/>
              </a:rPr>
              <a:t>Hotelnictví a turismus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32" y="404664"/>
            <a:ext cx="3048000" cy="20288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2432" y="272717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9900"/>
              </a:gs>
            </a:gsLst>
            <a:lin ang="42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cs-CZ" dirty="0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403648" y="5348064"/>
            <a:ext cx="7542600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relaxedIns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Střední </a:t>
            </a:r>
            <a:r>
              <a:rPr lang="cs-CZ" sz="2800" b="1" kern="10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škola pedagogická, hotelnictví a služeb</a:t>
            </a:r>
          </a:p>
        </p:txBody>
      </p:sp>
      <p:pic>
        <p:nvPicPr>
          <p:cNvPr id="6" name="Picture 14" descr="ko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952"/>
            <a:ext cx="1044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3"/>
          <p:cNvSpPr>
            <a:spLocks noChangeArrowheads="1" noChangeShapeType="1" noTextEdit="1"/>
          </p:cNvSpPr>
          <p:nvPr/>
        </p:nvSpPr>
        <p:spPr bwMode="auto">
          <a:xfrm>
            <a:off x="2713856" y="5932512"/>
            <a:ext cx="4666456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LITOMĚŘICE, </a:t>
            </a:r>
            <a:r>
              <a:rPr lang="cs-CZ" sz="2800" b="1" kern="10" spc="50" dirty="0" smtClean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příspěvková organizace</a:t>
            </a:r>
            <a:endParaRPr lang="cs-CZ" sz="2800" b="1" kern="10" spc="50" dirty="0">
              <a:ln w="3175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1489720" y="6309320"/>
            <a:ext cx="1786136" cy="2327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 smtClean="0">
                <a:ln w="3175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Komenského 3</a:t>
            </a:r>
            <a:endParaRPr lang="cs-CZ" sz="2800" b="1" kern="10" spc="50" dirty="0">
              <a:ln w="3175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1" name="WordArt 23"/>
          <p:cNvSpPr>
            <a:spLocks noChangeArrowheads="1" noChangeShapeType="1" noTextEdit="1"/>
          </p:cNvSpPr>
          <p:nvPr/>
        </p:nvSpPr>
        <p:spPr bwMode="auto">
          <a:xfrm>
            <a:off x="6516216" y="6292552"/>
            <a:ext cx="2376264" cy="2327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 smtClean="0">
                <a:ln w="3175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www.sslitomerice.cz</a:t>
            </a:r>
            <a:endParaRPr lang="cs-CZ" sz="2800" b="1" kern="10" spc="50" dirty="0">
              <a:ln w="3175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251520" y="5229200"/>
            <a:ext cx="864095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51520" y="6669360"/>
            <a:ext cx="864095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"/>
          <p:cNvSpPr>
            <a:spLocks noChangeArrowheads="1"/>
          </p:cNvSpPr>
          <p:nvPr/>
        </p:nvSpPr>
        <p:spPr bwMode="auto">
          <a:xfrm>
            <a:off x="4571998" y="620688"/>
            <a:ext cx="4320482" cy="44935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cs-CZ" altLang="cs-CZ" sz="2000" b="1" u="sng" dirty="0" smtClean="0">
                <a:solidFill>
                  <a:srgbClr val="FFC000"/>
                </a:solidFill>
                <a:latin typeface="Cambria" pitchFamily="18" charset="0"/>
              </a:rPr>
              <a:t>Nabízíme tříleté obory, ukončené </a:t>
            </a:r>
            <a:r>
              <a:rPr lang="cs-CZ" altLang="cs-CZ" sz="2000" b="1" u="sng" dirty="0">
                <a:solidFill>
                  <a:srgbClr val="FFC000"/>
                </a:solidFill>
                <a:latin typeface="Cambria" pitchFamily="18" charset="0"/>
              </a:rPr>
              <a:t>závěrečnou zkouškou</a:t>
            </a:r>
            <a:r>
              <a:rPr lang="cs-CZ" altLang="cs-CZ" sz="2000" b="1" u="sng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eaLnBrk="1" hangingPunct="1">
              <a:defRPr/>
            </a:pPr>
            <a:endParaRPr lang="cs-CZ" altLang="cs-CZ" sz="1100" dirty="0" smtClean="0">
              <a:solidFill>
                <a:schemeClr val="tx2"/>
              </a:solidFill>
              <a:latin typeface="Cambria" pitchFamily="18" charset="0"/>
            </a:endParaRPr>
          </a:p>
          <a:p>
            <a:pPr eaLnBrk="1" hangingPunct="1">
              <a:defRPr/>
            </a:pPr>
            <a:endParaRPr lang="cs-CZ" altLang="cs-CZ" sz="1100" dirty="0">
              <a:solidFill>
                <a:schemeClr val="tx2"/>
              </a:solidFill>
              <a:latin typeface="Cambria" pitchFamily="18" charset="0"/>
            </a:endParaRPr>
          </a:p>
          <a:p>
            <a:pPr algn="r" eaLnBrk="1" hangingPunct="1">
              <a:defRPr/>
            </a:pPr>
            <a:r>
              <a:rPr lang="cs-CZ" altLang="cs-CZ" i="1" dirty="0">
                <a:solidFill>
                  <a:schemeClr val="bg1"/>
                </a:solidFill>
                <a:latin typeface="Cambria" pitchFamily="18" charset="0"/>
              </a:rPr>
              <a:t>65-51-H/01</a:t>
            </a:r>
            <a:endParaRPr lang="cs-CZ" altLang="cs-CZ" dirty="0">
              <a:solidFill>
                <a:schemeClr val="bg1"/>
              </a:solidFill>
              <a:latin typeface="Cambria" pitchFamily="18" charset="0"/>
            </a:endParaRPr>
          </a:p>
          <a:p>
            <a:pPr algn="r"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  <a:latin typeface="Cambria" pitchFamily="18" charset="0"/>
              </a:rPr>
              <a:t>Kuchař-číšník</a:t>
            </a:r>
          </a:p>
          <a:p>
            <a:pPr algn="r" eaLnBrk="1" hangingPunct="1">
              <a:defRPr/>
            </a:pPr>
            <a:endParaRPr lang="cs-CZ" altLang="cs-CZ" sz="1100" dirty="0">
              <a:solidFill>
                <a:schemeClr val="bg1"/>
              </a:solidFill>
              <a:latin typeface="Cambria" pitchFamily="18" charset="0"/>
            </a:endParaRPr>
          </a:p>
          <a:p>
            <a:pPr algn="r" eaLnBrk="1" hangingPunct="1">
              <a:defRPr/>
            </a:pPr>
            <a:r>
              <a:rPr lang="cs-CZ" altLang="cs-CZ" i="1" dirty="0">
                <a:solidFill>
                  <a:schemeClr val="bg1"/>
                </a:solidFill>
                <a:latin typeface="Cambria" pitchFamily="18" charset="0"/>
              </a:rPr>
              <a:t>23-68-H/01</a:t>
            </a:r>
          </a:p>
          <a:p>
            <a:pPr algn="r"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  <a:latin typeface="Cambria" pitchFamily="18" charset="0"/>
              </a:rPr>
              <a:t>Mechanik opravář motorových vozidel</a:t>
            </a:r>
          </a:p>
          <a:p>
            <a:pPr algn="r" eaLnBrk="1" hangingPunct="1">
              <a:defRPr/>
            </a:pPr>
            <a:endParaRPr lang="cs-CZ" altLang="cs-CZ" sz="1100" dirty="0">
              <a:solidFill>
                <a:schemeClr val="bg1"/>
              </a:solidFill>
              <a:latin typeface="Cambria" pitchFamily="18" charset="0"/>
            </a:endParaRPr>
          </a:p>
          <a:p>
            <a:pPr algn="r" eaLnBrk="1" hangingPunct="1">
              <a:defRPr/>
            </a:pPr>
            <a:r>
              <a:rPr lang="cs-CZ" altLang="cs-CZ" i="1" dirty="0">
                <a:solidFill>
                  <a:schemeClr val="bg1"/>
                </a:solidFill>
                <a:latin typeface="Cambria" pitchFamily="18" charset="0"/>
              </a:rPr>
              <a:t>36-52-H/01</a:t>
            </a:r>
            <a:endParaRPr lang="cs-CZ" altLang="cs-CZ" dirty="0">
              <a:solidFill>
                <a:schemeClr val="bg1"/>
              </a:solidFill>
              <a:latin typeface="Cambria" pitchFamily="18" charset="0"/>
            </a:endParaRPr>
          </a:p>
          <a:p>
            <a:pPr algn="r"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  <a:latin typeface="Cambria" pitchFamily="18" charset="0"/>
              </a:rPr>
              <a:t>Instalatér</a:t>
            </a:r>
          </a:p>
          <a:p>
            <a:pPr algn="r" eaLnBrk="1" hangingPunct="1">
              <a:defRPr/>
            </a:pPr>
            <a:endParaRPr lang="cs-CZ" altLang="cs-CZ" sz="1100" dirty="0">
              <a:solidFill>
                <a:schemeClr val="bg1"/>
              </a:solidFill>
              <a:latin typeface="Cambria" pitchFamily="18" charset="0"/>
            </a:endParaRPr>
          </a:p>
          <a:p>
            <a:pPr algn="r" eaLnBrk="1" hangingPunct="1">
              <a:defRPr/>
            </a:pPr>
            <a:r>
              <a:rPr lang="cs-CZ" altLang="cs-CZ" i="1" dirty="0">
                <a:solidFill>
                  <a:schemeClr val="bg1"/>
                </a:solidFill>
                <a:latin typeface="Cambria" pitchFamily="18" charset="0"/>
              </a:rPr>
              <a:t>36-67-H/01</a:t>
            </a:r>
          </a:p>
          <a:p>
            <a:pPr algn="r"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  <a:latin typeface="Cambria" pitchFamily="18" charset="0"/>
              </a:rPr>
              <a:t>Zedník</a:t>
            </a:r>
          </a:p>
          <a:p>
            <a:pPr algn="r" eaLnBrk="1" hangingPunct="1">
              <a:defRPr/>
            </a:pPr>
            <a:endParaRPr lang="cs-CZ" altLang="cs-CZ" sz="1100" dirty="0">
              <a:solidFill>
                <a:schemeClr val="bg1"/>
              </a:solidFill>
              <a:latin typeface="Cambria" pitchFamily="18" charset="0"/>
            </a:endParaRPr>
          </a:p>
          <a:p>
            <a:pPr algn="r" eaLnBrk="1" hangingPunct="1">
              <a:defRPr/>
            </a:pPr>
            <a:r>
              <a:rPr lang="cs-CZ" altLang="cs-CZ" i="1" dirty="0">
                <a:solidFill>
                  <a:schemeClr val="bg1"/>
                </a:solidFill>
                <a:latin typeface="Cambria" pitchFamily="18" charset="0"/>
              </a:rPr>
              <a:t>26-51-H/01</a:t>
            </a:r>
          </a:p>
          <a:p>
            <a:pPr algn="r"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  <a:latin typeface="Cambria" pitchFamily="18" charset="0"/>
              </a:rPr>
              <a:t>Elektrikář</a:t>
            </a:r>
            <a:endParaRPr lang="cs-CZ" altLang="cs-CZ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2"/>
            <a:ext cx="2208245" cy="16561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2304256" cy="172819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2123728" cy="15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9900"/>
              </a:gs>
            </a:gsLst>
            <a:lin ang="42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cs-CZ" dirty="0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403648" y="5348064"/>
            <a:ext cx="7542600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relaxedIns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Střední </a:t>
            </a:r>
            <a:r>
              <a:rPr lang="cs-CZ" sz="2800" b="1" kern="10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škola pedagogická, hotelnictví a služeb</a:t>
            </a:r>
          </a:p>
        </p:txBody>
      </p:sp>
      <p:pic>
        <p:nvPicPr>
          <p:cNvPr id="6" name="Picture 14" descr="ko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952"/>
            <a:ext cx="1044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3"/>
          <p:cNvSpPr>
            <a:spLocks noChangeArrowheads="1" noChangeShapeType="1" noTextEdit="1"/>
          </p:cNvSpPr>
          <p:nvPr/>
        </p:nvSpPr>
        <p:spPr bwMode="auto">
          <a:xfrm>
            <a:off x="2713856" y="5932512"/>
            <a:ext cx="4666456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LITOMĚŘICE, </a:t>
            </a:r>
            <a:r>
              <a:rPr lang="cs-CZ" sz="2800" b="1" kern="10" spc="50" dirty="0" smtClean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příspěvková organizace</a:t>
            </a:r>
            <a:endParaRPr lang="cs-CZ" sz="2800" b="1" kern="10" spc="50" dirty="0">
              <a:ln w="3175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1489720" y="6309320"/>
            <a:ext cx="1786136" cy="2327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 smtClean="0">
                <a:ln w="3175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Komenského 3</a:t>
            </a:r>
            <a:endParaRPr lang="cs-CZ" sz="2800" b="1" kern="10" spc="50" dirty="0">
              <a:ln w="3175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1" name="WordArt 23"/>
          <p:cNvSpPr>
            <a:spLocks noChangeArrowheads="1" noChangeShapeType="1" noTextEdit="1"/>
          </p:cNvSpPr>
          <p:nvPr/>
        </p:nvSpPr>
        <p:spPr bwMode="auto">
          <a:xfrm>
            <a:off x="6516216" y="6292552"/>
            <a:ext cx="2376264" cy="2327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kern="10" spc="50" dirty="0" smtClean="0">
                <a:ln w="3175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www.sslitomerice.cz</a:t>
            </a:r>
            <a:endParaRPr lang="cs-CZ" sz="2800" b="1" kern="10" spc="50" dirty="0">
              <a:ln w="3175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260648"/>
            <a:ext cx="864095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Dny otevřených dveří</a:t>
            </a:r>
          </a:p>
          <a:p>
            <a:r>
              <a:rPr lang="cs-CZ" sz="2600" b="1" dirty="0">
                <a:solidFill>
                  <a:schemeClr val="bg1"/>
                </a:solidFill>
              </a:rPr>
              <a:t>4</a:t>
            </a:r>
            <a:r>
              <a:rPr lang="cs-CZ" sz="2600" b="1" dirty="0" smtClean="0">
                <a:solidFill>
                  <a:schemeClr val="bg1"/>
                </a:solidFill>
              </a:rPr>
              <a:t>. </a:t>
            </a:r>
            <a:r>
              <a:rPr lang="cs-CZ" sz="2600" b="1" dirty="0">
                <a:solidFill>
                  <a:schemeClr val="bg1"/>
                </a:solidFill>
              </a:rPr>
              <a:t>prosince </a:t>
            </a:r>
            <a:r>
              <a:rPr lang="cs-CZ" sz="2600" b="1" dirty="0" smtClean="0">
                <a:solidFill>
                  <a:schemeClr val="bg1"/>
                </a:solidFill>
              </a:rPr>
              <a:t>2019              15. </a:t>
            </a:r>
            <a:r>
              <a:rPr lang="cs-CZ" sz="2600" b="1" dirty="0">
                <a:solidFill>
                  <a:schemeClr val="bg1"/>
                </a:solidFill>
              </a:rPr>
              <a:t>ledna </a:t>
            </a:r>
            <a:r>
              <a:rPr lang="cs-CZ" sz="2600" b="1" dirty="0" smtClean="0">
                <a:solidFill>
                  <a:schemeClr val="bg1"/>
                </a:solidFill>
              </a:rPr>
              <a:t>2020                </a:t>
            </a:r>
            <a:r>
              <a:rPr lang="cs-CZ" sz="2600" b="1" dirty="0">
                <a:solidFill>
                  <a:schemeClr val="bg1"/>
                </a:solidFill>
              </a:rPr>
              <a:t>5</a:t>
            </a:r>
            <a:r>
              <a:rPr lang="cs-CZ" sz="2600" b="1" dirty="0" smtClean="0">
                <a:solidFill>
                  <a:schemeClr val="bg1"/>
                </a:solidFill>
              </a:rPr>
              <a:t>. </a:t>
            </a:r>
            <a:r>
              <a:rPr lang="cs-CZ" sz="2600" b="1" dirty="0">
                <a:solidFill>
                  <a:schemeClr val="bg1"/>
                </a:solidFill>
              </a:rPr>
              <a:t>února </a:t>
            </a:r>
            <a:r>
              <a:rPr lang="cs-CZ" sz="2600" b="1" dirty="0" smtClean="0">
                <a:solidFill>
                  <a:schemeClr val="bg1"/>
                </a:solidFill>
              </a:rPr>
              <a:t>2020 </a:t>
            </a:r>
            <a:endParaRPr lang="cs-CZ" sz="2600" b="1" dirty="0" smtClean="0">
              <a:solidFill>
                <a:schemeClr val="bg1"/>
              </a:solidFill>
            </a:endParaRPr>
          </a:p>
          <a:p>
            <a:r>
              <a:rPr lang="cs-CZ" sz="2000" b="1" dirty="0" smtClean="0">
                <a:solidFill>
                  <a:schemeClr val="bg1"/>
                </a:solidFill>
              </a:rPr>
              <a:t>                                        (</a:t>
            </a:r>
            <a:r>
              <a:rPr lang="cs-CZ" sz="2000" b="1" dirty="0">
                <a:solidFill>
                  <a:schemeClr val="bg1"/>
                </a:solidFill>
              </a:rPr>
              <a:t>vždy v čase od 9:00 do 17:00 hod</a:t>
            </a:r>
            <a:r>
              <a:rPr lang="cs-CZ" sz="2000" b="1" dirty="0" smtClean="0">
                <a:solidFill>
                  <a:schemeClr val="bg1"/>
                </a:solidFill>
              </a:rPr>
              <a:t>.)</a:t>
            </a:r>
          </a:p>
          <a:p>
            <a:endParaRPr lang="cs-CZ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cs-CZ" dirty="0">
                <a:solidFill>
                  <a:schemeClr val="bg1"/>
                </a:solidFill>
              </a:rPr>
              <a:t>Informace o pedagogických a sociálních oborech Vám rádi poskytneme na středisku Komenského 3.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dirty="0">
                <a:solidFill>
                  <a:schemeClr val="bg1"/>
                </a:solidFill>
              </a:rPr>
              <a:t>Informace o  technických či gastronomických oborech Vám rádi poskytneme na středisku Dlouhá 6.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251520" y="5229200"/>
            <a:ext cx="864095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51520" y="6669360"/>
            <a:ext cx="864095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50000" r="9665" b="23263"/>
          <a:stretch/>
        </p:blipFill>
        <p:spPr>
          <a:xfrm>
            <a:off x="2382787" y="3284984"/>
            <a:ext cx="4133429" cy="171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26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267</Words>
  <Application>Microsoft Office PowerPoint</Application>
  <PresentationFormat>Předvádění na obrazovce (4:3)</PresentationFormat>
  <Paragraphs>62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SPGS</dc:creator>
  <cp:lastModifiedBy>SPGS</cp:lastModifiedBy>
  <cp:revision>15</cp:revision>
  <dcterms:created xsi:type="dcterms:W3CDTF">2017-09-14T16:37:43Z</dcterms:created>
  <dcterms:modified xsi:type="dcterms:W3CDTF">2019-09-25T18:39:05Z</dcterms:modified>
</cp:coreProperties>
</file>