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94CBDC"/>
    <a:srgbClr val="B5CF31"/>
    <a:srgbClr val="E3FA0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76" d="100"/>
          <a:sy n="76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cs-CZ" sz="4400" dirty="0"/>
            <a:t>1</a:t>
          </a: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cs-CZ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cs-CZ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cs-CZ" sz="4400"/>
            <a:t>2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cs-CZ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cs-CZ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cs-CZ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cs-CZ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cs-CZ" sz="4400"/>
            <a:t>3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cs-CZ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cs-CZ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ledna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cs-CZ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cs-CZ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8.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cs-CZ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cs-CZ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cs-CZ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 custLinFactNeighborX="-7139" custLinFactNeighborY="444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cs-CZ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cs-CZ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cs-CZ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cs-CZ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D887057-7E91-45EF-8E4B-3006C2DFECB4}" type="presOf" srcId="{6BE4E373-0656-4EDC-821E-BE09C952B1F6}" destId="{C7C3E6FD-D83F-4BDA-907E-B5EE041DA931}" srcOrd="0" destOrd="0" presId="urn:microsoft.com/office/officeart/2005/8/layout/vList5"/>
    <dgm:cxn modelId="{B6416E04-E5DE-46CA-AD27-47EBE280D636}" type="presOf" srcId="{C59269D0-92A5-481C-BA64-727AFB0DD545}" destId="{B37A5355-225B-4C6F-AED7-6C620F99EECC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5417F3DF-8CAE-4E6C-ADBB-ED6F50084B8E}" type="presOf" srcId="{D1776C8F-2B10-4075-8DF7-7F65AB725ED5}" destId="{F5034101-5B7D-4FE7-B47A-5A48CF39606B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DBCA7E61-D822-40A0-A27A-D7E092386A0B}" type="presOf" srcId="{F6FEADD9-F67D-41F5-BA4C-3C84956E7F46}" destId="{AAE7A1E6-6847-453D-B55B-8A82BF138C1D}" srcOrd="0" destOrd="0" presId="urn:microsoft.com/office/officeart/2005/8/layout/vList5"/>
    <dgm:cxn modelId="{9A0DCB65-9DCB-4972-9768-1762E4116F3C}" type="presOf" srcId="{74EE5CD8-078F-4590-BF9C-A341A294A016}" destId="{7E429971-BC57-430F-BB25-C0574E5E39E3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1D12F37E-DF42-400C-B5B5-A8FAF49EC0EC}" type="presOf" srcId="{1E4D3931-0DBD-4211-A24A-6AF364284B1E}" destId="{D54B1729-BC98-42C1-9C6C-D65DCBA4358F}" srcOrd="0" destOrd="0" presId="urn:microsoft.com/office/officeart/2005/8/layout/vList5"/>
    <dgm:cxn modelId="{AFF7133D-5E9D-4613-9299-006F9E49301B}" type="presOf" srcId="{AA046201-5C4D-445E-BF0B-5C6D2B0A1945}" destId="{C04276DC-EE64-470A-B8BC-09067B8045FA}" srcOrd="0" destOrd="0" presId="urn:microsoft.com/office/officeart/2005/8/layout/vList5"/>
    <dgm:cxn modelId="{1E18118B-9778-4714-A249-2B714D5427F7}" type="presParOf" srcId="{AAE7A1E6-6847-453D-B55B-8A82BF138C1D}" destId="{C4407577-18A2-46E0-8805-2838042EB67A}" srcOrd="0" destOrd="0" presId="urn:microsoft.com/office/officeart/2005/8/layout/vList5"/>
    <dgm:cxn modelId="{84152E8A-21A6-4CAF-BC09-47C13F4FFFB8}" type="presParOf" srcId="{C4407577-18A2-46E0-8805-2838042EB67A}" destId="{7E429971-BC57-430F-BB25-C0574E5E39E3}" srcOrd="0" destOrd="0" presId="urn:microsoft.com/office/officeart/2005/8/layout/vList5"/>
    <dgm:cxn modelId="{1D51832F-3B38-483B-8C08-BDD413206841}" type="presParOf" srcId="{C4407577-18A2-46E0-8805-2838042EB67A}" destId="{D54B1729-BC98-42C1-9C6C-D65DCBA4358F}" srcOrd="1" destOrd="0" presId="urn:microsoft.com/office/officeart/2005/8/layout/vList5"/>
    <dgm:cxn modelId="{F2BB24AB-7DB6-4F0F-92D8-664E0F322520}" type="presParOf" srcId="{AAE7A1E6-6847-453D-B55B-8A82BF138C1D}" destId="{AB8574CC-D4F2-4555-AEE3-F4EE58B11D03}" srcOrd="1" destOrd="0" presId="urn:microsoft.com/office/officeart/2005/8/layout/vList5"/>
    <dgm:cxn modelId="{3F47CC38-27AC-4E4E-92A2-FDE046382C80}" type="presParOf" srcId="{AAE7A1E6-6847-453D-B55B-8A82BF138C1D}" destId="{85B8F607-FDD8-476A-ADBE-E1250824F294}" srcOrd="2" destOrd="0" presId="urn:microsoft.com/office/officeart/2005/8/layout/vList5"/>
    <dgm:cxn modelId="{B4BBC5E0-69C0-4FD2-84A6-C47E62DEA28D}" type="presParOf" srcId="{85B8F607-FDD8-476A-ADBE-E1250824F294}" destId="{C04276DC-EE64-470A-B8BC-09067B8045FA}" srcOrd="0" destOrd="0" presId="urn:microsoft.com/office/officeart/2005/8/layout/vList5"/>
    <dgm:cxn modelId="{71B90C6E-E0F2-4EE1-8864-5914AAFA20A7}" type="presParOf" srcId="{85B8F607-FDD8-476A-ADBE-E1250824F294}" destId="{B37A5355-225B-4C6F-AED7-6C620F99EECC}" srcOrd="1" destOrd="0" presId="urn:microsoft.com/office/officeart/2005/8/layout/vList5"/>
    <dgm:cxn modelId="{E6DEED78-0C33-4D1D-A595-AFE4311369E4}" type="presParOf" srcId="{AAE7A1E6-6847-453D-B55B-8A82BF138C1D}" destId="{5ACAA866-A8A8-4183-97B5-CEEAB1525C60}" srcOrd="3" destOrd="0" presId="urn:microsoft.com/office/officeart/2005/8/layout/vList5"/>
    <dgm:cxn modelId="{FD2A22C3-24B0-4E4D-A3BC-79528D3FBC48}" type="presParOf" srcId="{AAE7A1E6-6847-453D-B55B-8A82BF138C1D}" destId="{477213BE-9E91-4950-8451-7F60796F47F4}" srcOrd="4" destOrd="0" presId="urn:microsoft.com/office/officeart/2005/8/layout/vList5"/>
    <dgm:cxn modelId="{2D9E3819-8AF8-4F78-AD5E-1D892BCE0381}" type="presParOf" srcId="{477213BE-9E91-4950-8451-7F60796F47F4}" destId="{F5034101-5B7D-4FE7-B47A-5A48CF39606B}" srcOrd="0" destOrd="0" presId="urn:microsoft.com/office/officeart/2005/8/layout/vList5"/>
    <dgm:cxn modelId="{5FD7E964-E46A-45B4-A545-5D657B6094BB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092944" y="-1940817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08109" y="144018"/>
        <a:ext cx="5010287" cy="840617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1</a:t>
          </a:r>
        </a:p>
      </dsp:txBody>
      <dsp:txXfrm>
        <a:off x="51403" y="51294"/>
        <a:ext cx="982904" cy="948183"/>
      </dsp:txXfrm>
    </dsp:sp>
    <dsp:sp modelId="{B37A5355-225B-4C6F-AED7-6C620F99EECC}">
      <dsp:nvSpPr>
        <dsp:cNvPr id="0" name=""/>
        <dsp:cNvSpPr/>
      </dsp:nvSpPr>
      <dsp:spPr>
        <a:xfrm rot="5400000">
          <a:off x="3170437" y="-874855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listopadu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2019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1209980"/>
        <a:ext cx="5010287" cy="840617"/>
      </dsp:txXfrm>
    </dsp:sp>
    <dsp:sp modelId="{C04276DC-EE64-470A-B8BC-09067B8045FA}">
      <dsp:nvSpPr>
        <dsp:cNvPr id="0" name=""/>
        <dsp:cNvSpPr/>
      </dsp:nvSpPr>
      <dsp:spPr>
        <a:xfrm>
          <a:off x="109" y="110490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2</a:t>
          </a:r>
        </a:p>
      </dsp:txBody>
      <dsp:txXfrm>
        <a:off x="51403" y="1156196"/>
        <a:ext cx="982904" cy="948183"/>
      </dsp:txXfrm>
    </dsp:sp>
    <dsp:sp modelId="{C7C3E6FD-D83F-4BDA-907E-B5EE041DA931}">
      <dsp:nvSpPr>
        <dsp:cNvPr id="0" name=""/>
        <dsp:cNvSpPr/>
      </dsp:nvSpPr>
      <dsp:spPr>
        <a:xfrm rot="5400000">
          <a:off x="3170437" y="228454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17.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ledna </a:t>
          </a: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2020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2313289"/>
        <a:ext cx="5010287" cy="840617"/>
      </dsp:txXfrm>
    </dsp:sp>
    <dsp:sp modelId="{F5034101-5B7D-4FE7-B47A-5A48CF39606B}">
      <dsp:nvSpPr>
        <dsp:cNvPr id="0" name=""/>
        <dsp:cNvSpPr/>
      </dsp:nvSpPr>
      <dsp:spPr>
        <a:xfrm>
          <a:off x="109" y="220821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3</a:t>
          </a:r>
        </a:p>
      </dsp:txBody>
      <dsp:txXfrm>
        <a:off x="51403" y="2259506"/>
        <a:ext cx="982904" cy="948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20.09.2019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900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rPr lang="cs-CZ"/>
              <a:pPr/>
              <a:t>20.09.2019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4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cs-CZ"/>
            </a:pPr>
            <a:r>
              <a:rPr lang="cs-CZ" sz="1200" dirty="0" smtClean="0"/>
              <a:t>Toto je další možnost.</a:t>
            </a:r>
            <a:r>
              <a:rPr lang="cs-CZ" sz="1200" baseline="0" dirty="0" smtClean="0"/>
              <a:t> pro snímek s přehledem.</a:t>
            </a:r>
            <a:endParaRPr lang="cs-CZ" sz="1200" dirty="0" smtClean="0"/>
          </a:p>
          <a:p>
            <a:pPr marL="228600" indent="-228600">
              <a:buFont typeface="+mj-lt"/>
              <a:buNone/>
            </a:pPr>
            <a:endParaRPr lang="cs-CZ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cs-CZ"/>
              <a:pPr/>
              <a:t>20.09.2019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61848"/>
            <a:ext cx="9143048" cy="25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309472" y="188640"/>
            <a:ext cx="6180224" cy="147002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Integrovaná střední škola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Vysoké nad Jizerou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11760" y="2420888"/>
            <a:ext cx="6324240" cy="648072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+mj-lt"/>
              </a:rPr>
              <a:t>Nabízíme vzdělávání v automobilních oborech</a:t>
            </a:r>
            <a:endParaRPr lang="cs-CZ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655168" y="1556792"/>
            <a:ext cx="748883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www.iss-vysokenj.cz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483768" y="2564904"/>
            <a:ext cx="6180224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897631" y="2852936"/>
            <a:ext cx="7488832" cy="522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Řidičské oprávnění A, B, T, C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Svářecí škola, ubytování, stravování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Vše pod jednou střechou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11560" y="0"/>
            <a:ext cx="8064896" cy="1484784"/>
          </a:xfrm>
          <a:prstGeom prst="rect">
            <a:avLst/>
          </a:prstGeom>
          <a:solidFill>
            <a:srgbClr val="94C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66800" y="548680"/>
            <a:ext cx="8077200" cy="720080"/>
          </a:xfrm>
        </p:spPr>
        <p:txBody>
          <a:bodyPr>
            <a:normAutofit/>
          </a:bodyPr>
          <a:lstStyle/>
          <a:p>
            <a:r>
              <a:rPr lang="cs-CZ" sz="3600" b="1" cap="small" dirty="0" smtClean="0">
                <a:solidFill>
                  <a:srgbClr val="0070C0"/>
                </a:solidFill>
              </a:rPr>
              <a:t>               Studijní </a:t>
            </a:r>
            <a:r>
              <a:rPr lang="cs-CZ" sz="3600" b="1" cap="small" dirty="0">
                <a:solidFill>
                  <a:srgbClr val="0070C0"/>
                </a:solidFill>
              </a:rPr>
              <a:t>a učební obory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07268" y="1484784"/>
            <a:ext cx="8077200" cy="4752528"/>
          </a:xfrm>
        </p:spPr>
        <p:txBody>
          <a:bodyPr>
            <a:normAutofit fontScale="92500" lnSpcReduction="10000"/>
          </a:bodyPr>
          <a:lstStyle/>
          <a:p>
            <a:pPr>
              <a:buFont typeface="Webdings" panose="05030102010509060703" pitchFamily="18" charset="2"/>
              <a:buChar char=""/>
            </a:pPr>
            <a:r>
              <a:rPr lang="cs-CZ" sz="2600" b="1" dirty="0" err="1" smtClean="0">
                <a:solidFill>
                  <a:srgbClr val="FF0000"/>
                </a:solidFill>
              </a:rPr>
              <a:t>Autotronik</a:t>
            </a:r>
            <a:r>
              <a:rPr lang="cs-CZ" dirty="0" smtClean="0"/>
              <a:t> – </a:t>
            </a:r>
            <a:r>
              <a:rPr lang="cs-CZ" sz="2400" dirty="0" smtClean="0"/>
              <a:t>čtyřletý studijní obor</a:t>
            </a:r>
            <a:br>
              <a:rPr lang="cs-CZ" sz="2400" dirty="0" smtClean="0"/>
            </a:br>
            <a:r>
              <a:rPr lang="cs-CZ" sz="2400" dirty="0" smtClean="0"/>
              <a:t>                       </a:t>
            </a:r>
            <a:r>
              <a:rPr lang="cs-CZ" sz="2400" dirty="0" smtClean="0"/>
              <a:t>    </a:t>
            </a:r>
            <a:r>
              <a:rPr lang="cs-CZ" sz="2400" dirty="0" smtClean="0"/>
              <a:t>s maturitou a výučním listem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009ED6"/>
                </a:solidFill>
              </a:rPr>
              <a:t>Automechanik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FF0000"/>
                </a:solidFill>
              </a:rPr>
              <a:t>Operátor - Logistik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009ED6"/>
                </a:solidFill>
              </a:rPr>
              <a:t>Mechanik motocyklů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FF0000"/>
                </a:solidFill>
              </a:rPr>
              <a:t>Autolakýrník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009ED6"/>
                </a:solidFill>
              </a:rPr>
              <a:t>Autoklempíř - Karosář</a:t>
            </a:r>
            <a:endParaRPr lang="cs-CZ" sz="2600" b="1" dirty="0" smtClean="0">
              <a:solidFill>
                <a:srgbClr val="009ED6"/>
              </a:solidFill>
            </a:endParaRP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FF0000"/>
                </a:solidFill>
              </a:rPr>
              <a:t>Opravář lesnických strojů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smtClean="0">
                <a:solidFill>
                  <a:srgbClr val="009ED6"/>
                </a:solidFill>
              </a:rPr>
              <a:t>Logistické a finanční služby – </a:t>
            </a:r>
            <a:r>
              <a:rPr lang="cs-CZ" sz="2600" b="1" dirty="0" smtClean="0">
                <a:solidFill>
                  <a:srgbClr val="009ED6"/>
                </a:solidFill>
              </a:rPr>
              <a:t>denní a dálková nástavba</a:t>
            </a:r>
            <a:endParaRPr lang="cs-CZ" sz="2600" b="1" dirty="0" smtClean="0">
              <a:solidFill>
                <a:srgbClr val="009ED6"/>
              </a:solidFill>
            </a:endParaRPr>
          </a:p>
          <a:p>
            <a:pPr>
              <a:buFont typeface="Webdings" panose="05030102010509060703" pitchFamily="18" charset="2"/>
              <a:buChar char=""/>
            </a:pPr>
            <a:r>
              <a:rPr lang="cs-CZ" sz="2600" b="1" dirty="0" err="1" smtClean="0">
                <a:solidFill>
                  <a:srgbClr val="FF0000"/>
                </a:solidFill>
              </a:rPr>
              <a:t>Autotronik</a:t>
            </a:r>
            <a:r>
              <a:rPr lang="cs-CZ" sz="2600" b="1" dirty="0" smtClean="0">
                <a:solidFill>
                  <a:srgbClr val="FF0000"/>
                </a:solidFill>
              </a:rPr>
              <a:t> – dvouleté maturitní studium </a:t>
            </a:r>
            <a:r>
              <a:rPr lang="cs-CZ" sz="2900" b="1" dirty="0" smtClean="0">
                <a:solidFill>
                  <a:srgbClr val="FF0000"/>
                </a:solidFill>
              </a:rPr>
              <a:t>pro studenty vyučené v oboru auto-moto</a:t>
            </a:r>
            <a:endParaRPr lang="cs-CZ" sz="29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7584" y="0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Integrovaná střední škola Vysoké nad Jizerou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5876056"/>
            <a:ext cx="8064896" cy="1000572"/>
          </a:xfrm>
          <a:prstGeom prst="rect">
            <a:avLst/>
          </a:prstGeom>
          <a:solidFill>
            <a:srgbClr val="94C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  www. </a:t>
            </a:r>
            <a:r>
              <a:rPr lang="cs-CZ" sz="4000" dirty="0" err="1"/>
              <a:t>i</a:t>
            </a:r>
            <a:r>
              <a:rPr lang="cs-CZ" sz="4000" dirty="0" err="1" smtClean="0"/>
              <a:t>ss</a:t>
            </a:r>
            <a:r>
              <a:rPr lang="cs-CZ" sz="4000" dirty="0" smtClean="0"/>
              <a:t>- vysokenj.cz</a:t>
            </a:r>
            <a:endParaRPr lang="cs-CZ" sz="4000" dirty="0"/>
          </a:p>
        </p:txBody>
      </p:sp>
    </p:spTree>
    <p:custDataLst>
      <p:tags r:id="rId1"/>
    </p:custDataLst>
  </p:cSld>
  <p:clrMapOvr>
    <a:masterClrMapping/>
  </p:clrMapOvr>
  <p:transition spd="slow" advTm="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46499375"/>
              </p:ext>
            </p:extLst>
          </p:nvPr>
        </p:nvGraphicFramePr>
        <p:xfrm>
          <a:off x="1835696" y="1124744"/>
          <a:ext cx="6096000" cy="3260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1835696" y="443711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" name="Zaoblený obdélník 4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4</a:t>
              </a:r>
              <a:endParaRPr lang="cs-CZ" sz="4400" kern="1200" dirty="0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2921188" y="4490426"/>
            <a:ext cx="5010287" cy="840617"/>
            <a:chOff x="1085602" y="2313289"/>
            <a:chExt cx="5010287" cy="840617"/>
          </a:xfrm>
        </p:grpSpPr>
        <p:sp>
          <p:nvSpPr>
            <p:cNvPr id="8" name="Obdélník 7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Obdélník 8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ledna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2020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135646" y="8145"/>
            <a:ext cx="7488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3600" dirty="0">
              <a:solidFill>
                <a:srgbClr val="FF0000"/>
              </a:solidFill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1835696" y="551723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2" name="Zaoblený obdélník 11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5</a:t>
              </a:r>
              <a:endParaRPr lang="cs-CZ" sz="4400" kern="1200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921188" y="5570546"/>
            <a:ext cx="5010287" cy="840617"/>
            <a:chOff x="1085602" y="2313289"/>
            <a:chExt cx="5010287" cy="840617"/>
          </a:xfrm>
        </p:grpSpPr>
        <p:sp>
          <p:nvSpPr>
            <p:cNvPr id="15" name="Obdélník 14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Obdélník 15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  <a:solidFill>
              <a:srgbClr val="E3FA06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února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2020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Nadpis 16"/>
          <p:cNvSpPr>
            <a:spLocks noGrp="1"/>
          </p:cNvSpPr>
          <p:nvPr>
            <p:ph type="title"/>
          </p:nvPr>
        </p:nvSpPr>
        <p:spPr>
          <a:xfrm>
            <a:off x="755576" y="0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 smtClean="0">
                <a:solidFill>
                  <a:srgbClr val="0070C0"/>
                </a:solidFill>
              </a:rPr>
              <a:t>Integrovaná střední škola Vysoké nad Jizerou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Dny otevřených dveří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Tm="2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000"/>
                            </p:stCondLst>
                            <p:childTnLst>
                              <p:par>
                                <p:cTn id="48" presetID="26" presetClass="emph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1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P spid="10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295</Words>
  <Application>Microsoft Office PowerPoint</Application>
  <PresentationFormat>Předvádění na obrazovce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Webdings</vt:lpstr>
      <vt:lpstr>Školení</vt:lpstr>
      <vt:lpstr>Integrovaná střední škola Vysoké nad Jizerou</vt:lpstr>
      <vt:lpstr>               Studijní a učební obory</vt:lpstr>
      <vt:lpstr>Integrovaná střední škola Vysoké nad Jizerou Dny otevřených dveří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2016-09-20T06:34:23Z</dcterms:created>
  <dcterms:modified xsi:type="dcterms:W3CDTF">2019-09-20T08:05:49Z</dcterms:modified>
</cp:coreProperties>
</file>