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1" r:id="rId3"/>
    <p:sldId id="262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79CC93D-E52E-4D84-901B-11D7331DD495}">
          <p14:sldIdLst>
            <p14:sldId id="259"/>
          </p14:sldIdLst>
        </p14:section>
        <p14:section name="Přehled a cíle" id="{ABA716BF-3A5C-4ADB-94C9-CFEF84EBA240}">
          <p14:sldIdLst>
            <p14:sldId id="261"/>
            <p14:sldId id="262"/>
          </p14:sldIdLst>
        </p14:section>
        <p14:section name="Téma 1" id="{6D9936A3-3945-4757-BC8B-B5C252D8E036}">
          <p14:sldIdLst/>
        </p14:section>
        <p14:section name="Ukázkové snímky pro vizuální prvky" id="{BAB3A466-96C9-4230-9978-795378D75699}">
          <p14:sldIdLst/>
        </p14:section>
        <p14:section name="Případová studie" id="{8C0305C9-B152-4FBA-A789-FE1976D53990}">
          <p14:sldIdLst/>
        </p14:section>
        <p14:section name="Závěr a souhrn" id="{790CEF5B-569A-4C2F-BED5-750B08C0E5AD}">
          <p14:sldIdLst/>
        </p14:section>
        <p14:section name="Dodatek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94CBDC"/>
    <a:srgbClr val="B5CF31"/>
    <a:srgbClr val="E3FA0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3977" autoAdjust="0"/>
  </p:normalViewPr>
  <p:slideViewPr>
    <p:cSldViewPr>
      <p:cViewPr varScale="1">
        <p:scale>
          <a:sx n="76" d="100"/>
          <a:sy n="76" d="100"/>
        </p:scale>
        <p:origin x="9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cs-CZ" sz="4400" dirty="0"/>
            <a:t>1</a:t>
          </a: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cs-CZ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cs-CZ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cs-CZ" sz="4400"/>
            <a:t>2</a:t>
          </a: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cs-CZ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cs-CZ" sz="3200"/>
        </a:p>
      </dgm:t>
    </dgm:pt>
    <dgm:pt modelId="{C59269D0-92A5-481C-BA64-727AFB0DD545}">
      <dgm:prSet phldrT="[Text]" custT="1"/>
      <dgm:spPr/>
      <dgm:t>
        <a:bodyPr/>
        <a:lstStyle/>
        <a:p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9. </a:t>
          </a:r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listopadu </a:t>
          </a:r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2019</a:t>
          </a:r>
          <a:endParaRPr lang="cs-CZ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cs-CZ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cs-CZ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cs-CZ" sz="4400"/>
            <a:t>3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cs-CZ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cs-CZ" sz="3200"/>
        </a:p>
      </dgm:t>
    </dgm:pt>
    <dgm:pt modelId="{6BE4E373-0656-4EDC-821E-BE09C952B1F6}">
      <dgm:prSet phldrT="[Text]" custT="1"/>
      <dgm:spPr/>
      <dgm:t>
        <a:bodyPr/>
        <a:lstStyle/>
        <a:p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17. </a:t>
          </a:r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ledna </a:t>
          </a:r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2020</a:t>
          </a:r>
          <a:endParaRPr lang="cs-CZ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cs-CZ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cs-CZ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/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8. </a:t>
          </a:r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listopadu </a:t>
          </a:r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2019</a:t>
          </a:r>
          <a:endParaRPr lang="cs-CZ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cs-CZ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cs-CZ" sz="3200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cs-CZ"/>
        </a:p>
      </dgm:t>
    </dgm:pt>
    <dgm:pt modelId="{7E429971-BC57-430F-BB25-C0574E5E39E3}" type="pres">
      <dgm:prSet presAssocID="{74EE5CD8-078F-4590-BF9C-A341A294A016}" presName="parentText" presStyleLbl="node1" presStyleIdx="0" presStyleCnt="3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259632" custLinFactNeighborX="-7139" custLinFactNeighborY="444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cs-CZ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cs-CZ"/>
        </a:p>
      </dgm:t>
    </dgm:pt>
    <dgm:pt modelId="{C04276DC-EE64-470A-B8BC-09067B8045FA}" type="pres">
      <dgm:prSet presAssocID="{AA046201-5C4D-445E-BF0B-5C6D2B0A1945}" presName="parentText" presStyleLbl="node1" presStyleIdx="1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cs-CZ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cs-CZ"/>
        </a:p>
      </dgm:t>
    </dgm:pt>
    <dgm:pt modelId="{F5034101-5B7D-4FE7-B47A-5A48CF39606B}" type="pres">
      <dgm:prSet presAssocID="{D1776C8F-2B10-4075-8DF7-7F65AB725ED5}" presName="parentText" presStyleLbl="node1" presStyleIdx="2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3D887057-7E91-45EF-8E4B-3006C2DFECB4}" type="presOf" srcId="{6BE4E373-0656-4EDC-821E-BE09C952B1F6}" destId="{C7C3E6FD-D83F-4BDA-907E-B5EE041DA931}" srcOrd="0" destOrd="0" presId="urn:microsoft.com/office/officeart/2005/8/layout/vList5"/>
    <dgm:cxn modelId="{B6416E04-E5DE-46CA-AD27-47EBE280D636}" type="presOf" srcId="{C59269D0-92A5-481C-BA64-727AFB0DD545}" destId="{B37A5355-225B-4C6F-AED7-6C620F99EECC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5417F3DF-8CAE-4E6C-ADBB-ED6F50084B8E}" type="presOf" srcId="{D1776C8F-2B10-4075-8DF7-7F65AB725ED5}" destId="{F5034101-5B7D-4FE7-B47A-5A48CF39606B}" srcOrd="0" destOrd="0" presId="urn:microsoft.com/office/officeart/2005/8/layout/vList5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DBCA7E61-D822-40A0-A27A-D7E092386A0B}" type="presOf" srcId="{F6FEADD9-F67D-41F5-BA4C-3C84956E7F46}" destId="{AAE7A1E6-6847-453D-B55B-8A82BF138C1D}" srcOrd="0" destOrd="0" presId="urn:microsoft.com/office/officeart/2005/8/layout/vList5"/>
    <dgm:cxn modelId="{9A0DCB65-9DCB-4972-9768-1762E4116F3C}" type="presOf" srcId="{74EE5CD8-078F-4590-BF9C-A341A294A016}" destId="{7E429971-BC57-430F-BB25-C0574E5E39E3}" srcOrd="0" destOrd="0" presId="urn:microsoft.com/office/officeart/2005/8/layout/vList5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1D12F37E-DF42-400C-B5B5-A8FAF49EC0EC}" type="presOf" srcId="{1E4D3931-0DBD-4211-A24A-6AF364284B1E}" destId="{D54B1729-BC98-42C1-9C6C-D65DCBA4358F}" srcOrd="0" destOrd="0" presId="urn:microsoft.com/office/officeart/2005/8/layout/vList5"/>
    <dgm:cxn modelId="{AFF7133D-5E9D-4613-9299-006F9E49301B}" type="presOf" srcId="{AA046201-5C4D-445E-BF0B-5C6D2B0A1945}" destId="{C04276DC-EE64-470A-B8BC-09067B8045FA}" srcOrd="0" destOrd="0" presId="urn:microsoft.com/office/officeart/2005/8/layout/vList5"/>
    <dgm:cxn modelId="{1E18118B-9778-4714-A249-2B714D5427F7}" type="presParOf" srcId="{AAE7A1E6-6847-453D-B55B-8A82BF138C1D}" destId="{C4407577-18A2-46E0-8805-2838042EB67A}" srcOrd="0" destOrd="0" presId="urn:microsoft.com/office/officeart/2005/8/layout/vList5"/>
    <dgm:cxn modelId="{84152E8A-21A6-4CAF-BC09-47C13F4FFFB8}" type="presParOf" srcId="{C4407577-18A2-46E0-8805-2838042EB67A}" destId="{7E429971-BC57-430F-BB25-C0574E5E39E3}" srcOrd="0" destOrd="0" presId="urn:microsoft.com/office/officeart/2005/8/layout/vList5"/>
    <dgm:cxn modelId="{1D51832F-3B38-483B-8C08-BDD413206841}" type="presParOf" srcId="{C4407577-18A2-46E0-8805-2838042EB67A}" destId="{D54B1729-BC98-42C1-9C6C-D65DCBA4358F}" srcOrd="1" destOrd="0" presId="urn:microsoft.com/office/officeart/2005/8/layout/vList5"/>
    <dgm:cxn modelId="{F2BB24AB-7DB6-4F0F-92D8-664E0F322520}" type="presParOf" srcId="{AAE7A1E6-6847-453D-B55B-8A82BF138C1D}" destId="{AB8574CC-D4F2-4555-AEE3-F4EE58B11D03}" srcOrd="1" destOrd="0" presId="urn:microsoft.com/office/officeart/2005/8/layout/vList5"/>
    <dgm:cxn modelId="{3F47CC38-27AC-4E4E-92A2-FDE046382C80}" type="presParOf" srcId="{AAE7A1E6-6847-453D-B55B-8A82BF138C1D}" destId="{85B8F607-FDD8-476A-ADBE-E1250824F294}" srcOrd="2" destOrd="0" presId="urn:microsoft.com/office/officeart/2005/8/layout/vList5"/>
    <dgm:cxn modelId="{B4BBC5E0-69C0-4FD2-84A6-C47E62DEA28D}" type="presParOf" srcId="{85B8F607-FDD8-476A-ADBE-E1250824F294}" destId="{C04276DC-EE64-470A-B8BC-09067B8045FA}" srcOrd="0" destOrd="0" presId="urn:microsoft.com/office/officeart/2005/8/layout/vList5"/>
    <dgm:cxn modelId="{71B90C6E-E0F2-4EE1-8864-5914AAFA20A7}" type="presParOf" srcId="{85B8F607-FDD8-476A-ADBE-E1250824F294}" destId="{B37A5355-225B-4C6F-AED7-6C620F99EECC}" srcOrd="1" destOrd="0" presId="urn:microsoft.com/office/officeart/2005/8/layout/vList5"/>
    <dgm:cxn modelId="{E6DEED78-0C33-4D1D-A595-AFE4311369E4}" type="presParOf" srcId="{AAE7A1E6-6847-453D-B55B-8A82BF138C1D}" destId="{5ACAA866-A8A8-4183-97B5-CEEAB1525C60}" srcOrd="3" destOrd="0" presId="urn:microsoft.com/office/officeart/2005/8/layout/vList5"/>
    <dgm:cxn modelId="{FD2A22C3-24B0-4E4D-A3BC-79528D3FBC48}" type="presParOf" srcId="{AAE7A1E6-6847-453D-B55B-8A82BF138C1D}" destId="{477213BE-9E91-4950-8451-7F60796F47F4}" srcOrd="4" destOrd="0" presId="urn:microsoft.com/office/officeart/2005/8/layout/vList5"/>
    <dgm:cxn modelId="{2D9E3819-8AF8-4F78-AD5E-1D892BCE0381}" type="presParOf" srcId="{477213BE-9E91-4950-8451-7F60796F47F4}" destId="{F5034101-5B7D-4FE7-B47A-5A48CF39606B}" srcOrd="0" destOrd="0" presId="urn:microsoft.com/office/officeart/2005/8/layout/vList5"/>
    <dgm:cxn modelId="{5FD7E964-E46A-45B4-A545-5D657B6094BB}" type="presParOf" srcId="{477213BE-9E91-4950-8451-7F60796F47F4}" destId="{C7C3E6FD-D83F-4BDA-907E-B5EE041DA9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3092944" y="-1940817"/>
          <a:ext cx="840617" cy="501028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8. </a:t>
          </a: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listopadu </a:t>
          </a: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2019</a:t>
          </a:r>
          <a:endParaRPr lang="cs-CZ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08109" y="144018"/>
        <a:ext cx="5010287" cy="840617"/>
      </dsp:txXfrm>
    </dsp:sp>
    <dsp:sp modelId="{7E429971-BC57-430F-BB25-C0574E5E39E3}">
      <dsp:nvSpPr>
        <dsp:cNvPr id="0" name=""/>
        <dsp:cNvSpPr/>
      </dsp:nvSpPr>
      <dsp:spPr>
        <a:xfrm>
          <a:off x="109" y="0"/>
          <a:ext cx="1085492" cy="105077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/>
            <a:t>1</a:t>
          </a:r>
        </a:p>
      </dsp:txBody>
      <dsp:txXfrm>
        <a:off x="51403" y="51294"/>
        <a:ext cx="982904" cy="948183"/>
      </dsp:txXfrm>
    </dsp:sp>
    <dsp:sp modelId="{B37A5355-225B-4C6F-AED7-6C620F99EECC}">
      <dsp:nvSpPr>
        <dsp:cNvPr id="0" name=""/>
        <dsp:cNvSpPr/>
      </dsp:nvSpPr>
      <dsp:spPr>
        <a:xfrm rot="5400000">
          <a:off x="3170437" y="-874855"/>
          <a:ext cx="840617" cy="5010287"/>
        </a:xfrm>
        <a:prstGeom prst="rect">
          <a:avLst/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7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9. </a:t>
          </a: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listopadu </a:t>
          </a: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2019</a:t>
          </a:r>
          <a:endParaRPr lang="cs-CZ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2" y="1209980"/>
        <a:ext cx="5010287" cy="840617"/>
      </dsp:txXfrm>
    </dsp:sp>
    <dsp:sp modelId="{C04276DC-EE64-470A-B8BC-09067B8045FA}">
      <dsp:nvSpPr>
        <dsp:cNvPr id="0" name=""/>
        <dsp:cNvSpPr/>
      </dsp:nvSpPr>
      <dsp:spPr>
        <a:xfrm>
          <a:off x="109" y="1104902"/>
          <a:ext cx="1085492" cy="1050771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/>
            <a:t>2</a:t>
          </a:r>
        </a:p>
      </dsp:txBody>
      <dsp:txXfrm>
        <a:off x="51403" y="1156196"/>
        <a:ext cx="982904" cy="948183"/>
      </dsp:txXfrm>
    </dsp:sp>
    <dsp:sp modelId="{C7C3E6FD-D83F-4BDA-907E-B5EE041DA931}">
      <dsp:nvSpPr>
        <dsp:cNvPr id="0" name=""/>
        <dsp:cNvSpPr/>
      </dsp:nvSpPr>
      <dsp:spPr>
        <a:xfrm rot="5400000">
          <a:off x="3170437" y="228454"/>
          <a:ext cx="840617" cy="5010287"/>
        </a:xfrm>
        <a:prstGeom prst="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17. </a:t>
          </a: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ledna </a:t>
          </a: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2020</a:t>
          </a:r>
          <a:endParaRPr lang="cs-CZ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2" y="2313289"/>
        <a:ext cx="5010287" cy="840617"/>
      </dsp:txXfrm>
    </dsp:sp>
    <dsp:sp modelId="{F5034101-5B7D-4FE7-B47A-5A48CF39606B}">
      <dsp:nvSpPr>
        <dsp:cNvPr id="0" name=""/>
        <dsp:cNvSpPr/>
      </dsp:nvSpPr>
      <dsp:spPr>
        <a:xfrm>
          <a:off x="109" y="2208212"/>
          <a:ext cx="1085492" cy="1050771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/>
            <a:t>3</a:t>
          </a:r>
        </a:p>
      </dsp:txBody>
      <dsp:txXfrm>
        <a:off x="51403" y="2259506"/>
        <a:ext cx="982904" cy="948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D83FDC75-7F73-4A4A-A77C-09AADF00E0EA}" type="datetimeFigureOut">
              <a:rPr lang="cs-CZ" smtClean="0"/>
              <a:pPr/>
              <a:t>20.09.2019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59226BF-1F13-42D3-80DC-373E7ADD1EB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900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8AEF76B-3757-4A0B-AF93-28494465C1DD}" type="datetimeFigureOut">
              <a:rPr lang="cs-CZ"/>
              <a:pPr/>
              <a:t>20.09.2019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44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/>
            </a:pPr>
            <a:r>
              <a:rPr lang="cs-CZ" dirty="0" smtClean="0"/>
              <a:t>Tuto šablonu lze použít jako počáteční soubor pro prezentaci výukových materiálů při práci ve skupině.</a:t>
            </a:r>
          </a:p>
          <a:p>
            <a:endParaRPr lang="cs-CZ" dirty="0" smtClean="0"/>
          </a:p>
          <a:p>
            <a:pPr lvl="0"/>
            <a:r>
              <a:rPr lang="cs-CZ" sz="1200" b="1" dirty="0" smtClean="0"/>
              <a:t>Oddíly</a:t>
            </a:r>
            <a:endParaRPr lang="cs-CZ" sz="1200" b="0" dirty="0" smtClean="0"/>
          </a:p>
          <a:p>
            <a:pPr lvl="0"/>
            <a:r>
              <a:rPr lang="cs-CZ" sz="1200" b="0" dirty="0" smtClean="0"/>
              <a:t>Po kliknutí na snímek pravým tlačítkem myši lze přidat oddíly.</a:t>
            </a:r>
            <a:r>
              <a:rPr lang="cs-CZ" sz="1200" b="0" baseline="0" dirty="0" smtClean="0"/>
              <a:t> Oddíly mohou pomoci uspořádat snímky nebo usnadnit spolupráci mezi více autory.</a:t>
            </a:r>
            <a:endParaRPr lang="cs-CZ" sz="1200" b="0" dirty="0" smtClean="0"/>
          </a:p>
          <a:p>
            <a:pPr lvl="0"/>
            <a:endParaRPr lang="cs-CZ" sz="1200" b="1" dirty="0" smtClean="0"/>
          </a:p>
          <a:p>
            <a:pPr lvl="0"/>
            <a:r>
              <a:rPr lang="cs-CZ" sz="1200" b="1" dirty="0" smtClean="0"/>
              <a:t>Poznámky</a:t>
            </a:r>
          </a:p>
          <a:p>
            <a:pPr lvl="0"/>
            <a:r>
              <a:rPr lang="cs-CZ" sz="1200" dirty="0" smtClean="0"/>
              <a:t>Oddíl Poznámky použijte k zadání poznámek k doručení nebo dalších podrobností pro posluchače.</a:t>
            </a:r>
            <a:r>
              <a:rPr lang="cs-CZ" sz="1200" baseline="0" dirty="0" smtClean="0"/>
              <a:t> Tyto poznámky lze zobrazit během prezentace. </a:t>
            </a:r>
          </a:p>
          <a:p>
            <a:pPr lvl="0">
              <a:buFontTx/>
              <a:buNone/>
            </a:pPr>
            <a:r>
              <a:rPr lang="cs-CZ" sz="1200" dirty="0" smtClean="0"/>
              <a:t>Vezměte v úvahu velikost písma (důležité pro usnadnění, viditelnost, pořízení videozáznamu a online provoz).</a:t>
            </a:r>
          </a:p>
          <a:p>
            <a:pPr lvl="0"/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Sladěné barvy </a:t>
            </a:r>
          </a:p>
          <a:p>
            <a:pPr lvl="0">
              <a:buFontTx/>
              <a:buNone/>
            </a:pPr>
            <a:r>
              <a:rPr lang="cs-CZ" sz="1200" dirty="0" smtClean="0"/>
              <a:t>Věnujte zvláštní pozornost obrázkům, grafům a textovým polím.</a:t>
            </a:r>
            <a:r>
              <a:rPr lang="cs-CZ" sz="1200" baseline="0" dirty="0" smtClean="0"/>
              <a:t> </a:t>
            </a:r>
            <a:endParaRPr lang="cs-CZ" sz="1200" dirty="0" smtClean="0"/>
          </a:p>
          <a:p>
            <a:pPr lvl="0"/>
            <a:r>
              <a:rPr lang="cs-CZ" sz="1200" dirty="0" smtClean="0"/>
              <a:t>Zvažte, zda účastníci budou tisknout černobíle nebo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 Provedením zkušebního tisku ověřte, zda barvy fungují správně při vytištění černobíle i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</a:t>
            </a:r>
          </a:p>
          <a:p>
            <a:pPr lvl="0">
              <a:buFontTx/>
              <a:buNone/>
            </a:pPr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Obrázky, tabulky a grafy</a:t>
            </a:r>
          </a:p>
          <a:p>
            <a:pPr lvl="0"/>
            <a:r>
              <a:rPr lang="cs-CZ" sz="1200" dirty="0" smtClean="0"/>
              <a:t>Vsaďte na jednoduchost: pokud je to možné, použijte konzistentní a nerušivé styly a barvy.</a:t>
            </a:r>
          </a:p>
          <a:p>
            <a:pPr lvl="0"/>
            <a:r>
              <a:rPr lang="cs-CZ" sz="1200" dirty="0" smtClean="0"/>
              <a:t>Označte popisky všechny grafy a tabulky.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lang="cs-CZ"/>
            </a:pPr>
            <a:r>
              <a:rPr lang="cs-CZ" sz="1200" dirty="0" smtClean="0"/>
              <a:t>Toto je další možnost.</a:t>
            </a:r>
            <a:r>
              <a:rPr lang="cs-CZ" sz="1200" baseline="0" dirty="0" smtClean="0"/>
              <a:t> pro snímek s přehledem.</a:t>
            </a:r>
            <a:endParaRPr lang="cs-CZ" sz="1200" dirty="0" smtClean="0"/>
          </a:p>
          <a:p>
            <a:pPr marL="228600" indent="-228600">
              <a:buFont typeface="+mj-lt"/>
              <a:buNone/>
            </a:pPr>
            <a:endParaRPr lang="cs-CZ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cs-CZ" smtClean="0"/>
              <a:t>Kliknutím lze upravit styl předlohy.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2000" baseline="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20.09.2019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20.09.2019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cs-CZ"/>
              <a:pPr/>
              <a:t>20.09.2019</a:t>
            </a:fld>
            <a:endParaRPr kumimoji="0"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 sz="3500"/>
              <a:t>Po kliknutí lze upravit styl předlohy nadpisů.</a:t>
            </a:r>
            <a:endParaRPr kumimoji="0"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20.09.2019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180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cs-CZ"/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3200">
                <a:latin typeface="+mn-lt"/>
              </a:defRPr>
            </a:lvl1pPr>
            <a:lvl2pPr eaLnBrk="1" latinLnBrk="0" hangingPunct="1">
              <a:defRPr kumimoji="0" lang="cs-CZ" sz="2800">
                <a:latin typeface="+mn-lt"/>
              </a:defRPr>
            </a:lvl2pPr>
            <a:lvl3pPr eaLnBrk="1" latinLnBrk="0" hangingPunct="1">
              <a:defRPr kumimoji="0" lang="cs-CZ" sz="2400">
                <a:latin typeface="+mn-lt"/>
              </a:defRPr>
            </a:lvl3pPr>
            <a:lvl4pPr eaLnBrk="1" latinLnBrk="0" hangingPunct="1">
              <a:defRPr kumimoji="0" lang="cs-CZ" sz="2400">
                <a:latin typeface="+mn-lt"/>
              </a:defRPr>
            </a:lvl4pPr>
            <a:lvl5pPr eaLnBrk="1" latinLnBrk="0" hangingPunct="1">
              <a:defRPr kumimoji="0" lang="cs-CZ" sz="2400">
                <a:latin typeface="+mn-lt"/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20.09.2019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20.09.2019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20.09.2019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20.09.2019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20.09.2019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20.09.2019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20.09.2019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cs-CZ"/>
              <a:pPr/>
              <a:t>20.09.2019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361848"/>
            <a:ext cx="9143048" cy="2534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09472" y="188640"/>
            <a:ext cx="6180224" cy="147002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Integrovaná střední škola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Vysoké nad Jizerou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411760" y="2420888"/>
            <a:ext cx="6324240" cy="648072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  <a:latin typeface="+mj-lt"/>
              </a:rPr>
              <a:t>Nabízíme vzdělávání v automobilních oborech</a:t>
            </a:r>
            <a:endParaRPr lang="cs-CZ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655168" y="1556792"/>
            <a:ext cx="748883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cs-CZ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5400" dirty="0" smtClean="0">
                <a:solidFill>
                  <a:srgbClr val="FF0000"/>
                </a:solidFill>
              </a:rPr>
              <a:t>www.iss-vysokenj.cz</a:t>
            </a:r>
            <a:endParaRPr lang="cs-CZ" sz="5400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483768" y="2564904"/>
            <a:ext cx="6180224" cy="19442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cs-CZ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1897631" y="2852936"/>
            <a:ext cx="7488832" cy="5223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cs-CZ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Řidičské oprávnění A, B, T, C</a:t>
            </a:r>
          </a:p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Svářecí škola, ubytování, stravování</a:t>
            </a:r>
          </a:p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Vše pod jednou střechou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611560" y="0"/>
            <a:ext cx="8064896" cy="1484784"/>
          </a:xfrm>
          <a:prstGeom prst="rect">
            <a:avLst/>
          </a:prstGeom>
          <a:solidFill>
            <a:srgbClr val="94C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66800" y="548680"/>
            <a:ext cx="8077200" cy="720080"/>
          </a:xfrm>
        </p:spPr>
        <p:txBody>
          <a:bodyPr>
            <a:normAutofit/>
          </a:bodyPr>
          <a:lstStyle/>
          <a:p>
            <a:r>
              <a:rPr lang="cs-CZ" sz="3600" b="1" cap="small" dirty="0" smtClean="0">
                <a:solidFill>
                  <a:srgbClr val="0070C0"/>
                </a:solidFill>
              </a:rPr>
              <a:t>               Studijní </a:t>
            </a:r>
            <a:r>
              <a:rPr lang="cs-CZ" sz="3600" b="1" cap="small" dirty="0">
                <a:solidFill>
                  <a:srgbClr val="0070C0"/>
                </a:solidFill>
              </a:rPr>
              <a:t>a učební obory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07268" y="1484784"/>
            <a:ext cx="8077200" cy="4752528"/>
          </a:xfrm>
        </p:spPr>
        <p:txBody>
          <a:bodyPr>
            <a:normAutofit fontScale="92500" lnSpcReduction="10000"/>
          </a:bodyPr>
          <a:lstStyle/>
          <a:p>
            <a:pPr>
              <a:buFont typeface="Webdings" panose="05030102010509060703" pitchFamily="18" charset="2"/>
              <a:buChar char=""/>
            </a:pPr>
            <a:r>
              <a:rPr lang="cs-CZ" sz="2600" b="1" dirty="0" err="1" smtClean="0">
                <a:solidFill>
                  <a:srgbClr val="FF0000"/>
                </a:solidFill>
              </a:rPr>
              <a:t>Autotronik</a:t>
            </a:r>
            <a:r>
              <a:rPr lang="cs-CZ" dirty="0" smtClean="0"/>
              <a:t> – </a:t>
            </a:r>
            <a:r>
              <a:rPr lang="cs-CZ" sz="2400" dirty="0" smtClean="0"/>
              <a:t>čtyřletý studijní obor</a:t>
            </a:r>
            <a:br>
              <a:rPr lang="cs-CZ" sz="2400" dirty="0" smtClean="0"/>
            </a:br>
            <a:r>
              <a:rPr lang="cs-CZ" sz="2400" dirty="0" smtClean="0"/>
              <a:t>                       </a:t>
            </a:r>
            <a:r>
              <a:rPr lang="cs-CZ" sz="2400" dirty="0" smtClean="0"/>
              <a:t>    </a:t>
            </a:r>
            <a:r>
              <a:rPr lang="cs-CZ" sz="2400" dirty="0" smtClean="0"/>
              <a:t>s maturitou a výučním listem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sz="2600" b="1" dirty="0" smtClean="0">
                <a:solidFill>
                  <a:srgbClr val="009ED6"/>
                </a:solidFill>
              </a:rPr>
              <a:t>Automechanik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sz="2600" b="1" dirty="0" smtClean="0">
                <a:solidFill>
                  <a:srgbClr val="FF0000"/>
                </a:solidFill>
              </a:rPr>
              <a:t>Operátor - Logistik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sz="2600" b="1" dirty="0" smtClean="0">
                <a:solidFill>
                  <a:srgbClr val="009ED6"/>
                </a:solidFill>
              </a:rPr>
              <a:t>Mechanik motocyklů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sz="2600" b="1" dirty="0" smtClean="0">
                <a:solidFill>
                  <a:srgbClr val="FF0000"/>
                </a:solidFill>
              </a:rPr>
              <a:t>Autolakýrník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sz="2600" b="1" dirty="0" smtClean="0">
                <a:solidFill>
                  <a:srgbClr val="009ED6"/>
                </a:solidFill>
              </a:rPr>
              <a:t>Autoklempíř - Karosář</a:t>
            </a:r>
            <a:endParaRPr lang="cs-CZ" sz="2600" b="1" dirty="0" smtClean="0">
              <a:solidFill>
                <a:srgbClr val="009ED6"/>
              </a:solidFill>
            </a:endParaRPr>
          </a:p>
          <a:p>
            <a:pPr>
              <a:buFont typeface="Webdings" panose="05030102010509060703" pitchFamily="18" charset="2"/>
              <a:buChar char=""/>
            </a:pPr>
            <a:r>
              <a:rPr lang="cs-CZ" sz="2600" b="1" dirty="0" smtClean="0">
                <a:solidFill>
                  <a:srgbClr val="FF0000"/>
                </a:solidFill>
              </a:rPr>
              <a:t>Opravář lesnických strojů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sz="2600" b="1" dirty="0" smtClean="0">
                <a:solidFill>
                  <a:srgbClr val="009ED6"/>
                </a:solidFill>
              </a:rPr>
              <a:t>Logistické a finanční služby – </a:t>
            </a:r>
            <a:r>
              <a:rPr lang="cs-CZ" sz="2600" b="1" dirty="0" smtClean="0">
                <a:solidFill>
                  <a:srgbClr val="009ED6"/>
                </a:solidFill>
              </a:rPr>
              <a:t>denní a dálková nástavba</a:t>
            </a:r>
            <a:endParaRPr lang="cs-CZ" sz="2600" b="1" dirty="0" smtClean="0">
              <a:solidFill>
                <a:srgbClr val="009ED6"/>
              </a:solidFill>
            </a:endParaRPr>
          </a:p>
          <a:p>
            <a:pPr>
              <a:buFont typeface="Webdings" panose="05030102010509060703" pitchFamily="18" charset="2"/>
              <a:buChar char=""/>
            </a:pPr>
            <a:r>
              <a:rPr lang="cs-CZ" sz="2600" b="1" dirty="0" err="1" smtClean="0">
                <a:solidFill>
                  <a:srgbClr val="FF0000"/>
                </a:solidFill>
              </a:rPr>
              <a:t>Autotronik</a:t>
            </a:r>
            <a:r>
              <a:rPr lang="cs-CZ" sz="2600" b="1" dirty="0" smtClean="0">
                <a:solidFill>
                  <a:srgbClr val="FF0000"/>
                </a:solidFill>
              </a:rPr>
              <a:t> – dvouleté maturitní studium </a:t>
            </a:r>
            <a:r>
              <a:rPr lang="cs-CZ" sz="2900" b="1" dirty="0" smtClean="0">
                <a:solidFill>
                  <a:srgbClr val="FF0000"/>
                </a:solidFill>
              </a:rPr>
              <a:t>pro studenty vyučené v oboru auto-moto</a:t>
            </a:r>
            <a:endParaRPr lang="cs-CZ" sz="2900" b="1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27584" y="0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Integrovaná střední škola Vysoké nad Jizerou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11560" y="5876056"/>
            <a:ext cx="8064896" cy="1000572"/>
          </a:xfrm>
          <a:prstGeom prst="rect">
            <a:avLst/>
          </a:prstGeom>
          <a:solidFill>
            <a:srgbClr val="94C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  www. </a:t>
            </a:r>
            <a:r>
              <a:rPr lang="cs-CZ" sz="4000" dirty="0" err="1"/>
              <a:t>i</a:t>
            </a:r>
            <a:r>
              <a:rPr lang="cs-CZ" sz="4000" dirty="0" err="1" smtClean="0"/>
              <a:t>ss</a:t>
            </a:r>
            <a:r>
              <a:rPr lang="cs-CZ" sz="4000" dirty="0" smtClean="0"/>
              <a:t>- vysokenj.cz</a:t>
            </a:r>
            <a:endParaRPr lang="cs-CZ" sz="4000" dirty="0"/>
          </a:p>
        </p:txBody>
      </p:sp>
    </p:spTree>
    <p:custDataLst>
      <p:tags r:id="rId1"/>
    </p:custDataLst>
  </p:cSld>
  <p:clrMapOvr>
    <a:masterClrMapping/>
  </p:clrMapOvr>
  <p:transition spd="slow" advTm="20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46499375"/>
              </p:ext>
            </p:extLst>
          </p:nvPr>
        </p:nvGraphicFramePr>
        <p:xfrm>
          <a:off x="1835696" y="1124744"/>
          <a:ext cx="6096000" cy="3260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1835696" y="4437112"/>
            <a:ext cx="1085492" cy="1050771"/>
            <a:chOff x="109" y="0"/>
            <a:chExt cx="1085492" cy="105077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5" name="Zaoblený obdélník 4"/>
            <p:cNvSpPr/>
            <p:nvPr/>
          </p:nvSpPr>
          <p:spPr>
            <a:xfrm>
              <a:off x="109" y="0"/>
              <a:ext cx="1085492" cy="105077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Zaoblený obdélník 4"/>
            <p:cNvSpPr/>
            <p:nvPr/>
          </p:nvSpPr>
          <p:spPr>
            <a:xfrm>
              <a:off x="51403" y="51294"/>
              <a:ext cx="982904" cy="94818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83820" rIns="167640" bIns="8382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400" dirty="0"/>
                <a:t>4</a:t>
              </a:r>
              <a:endParaRPr lang="cs-CZ" sz="4400" kern="1200" dirty="0"/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2921188" y="4490426"/>
            <a:ext cx="5010287" cy="840617"/>
            <a:chOff x="1085602" y="2313289"/>
            <a:chExt cx="5010287" cy="840617"/>
          </a:xfrm>
        </p:grpSpPr>
        <p:sp>
          <p:nvSpPr>
            <p:cNvPr id="8" name="Obdélník 7"/>
            <p:cNvSpPr/>
            <p:nvPr/>
          </p:nvSpPr>
          <p:spPr>
            <a:xfrm rot="5400000">
              <a:off x="3170437" y="228454"/>
              <a:ext cx="840617" cy="5010287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90000"/>
              </a:schemeClr>
            </a:solidFill>
          </p:spPr>
          <p:style>
            <a:ln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lnRef>
            <a:fill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fillRef>
            <a:effectRef idx="2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Obdélník 8"/>
            <p:cNvSpPr/>
            <p:nvPr/>
          </p:nvSpPr>
          <p:spPr>
            <a:xfrm>
              <a:off x="1085602" y="2313289"/>
              <a:ext cx="5010287" cy="840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3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18. </a:t>
              </a:r>
              <a:r>
                <a:rPr lang="cs-CZ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ledna</a:t>
              </a:r>
              <a:r>
                <a:rPr lang="cs-CZ" sz="3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cs-CZ" sz="3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2020</a:t>
              </a:r>
              <a:endParaRPr lang="cs-CZ" sz="32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135646" y="8145"/>
            <a:ext cx="7488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cs-CZ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3600" dirty="0">
              <a:solidFill>
                <a:srgbClr val="FF0000"/>
              </a:solidFill>
            </a:endParaRPr>
          </a:p>
        </p:txBody>
      </p:sp>
      <p:grpSp>
        <p:nvGrpSpPr>
          <p:cNvPr id="11" name="Skupina 10"/>
          <p:cNvGrpSpPr/>
          <p:nvPr/>
        </p:nvGrpSpPr>
        <p:grpSpPr>
          <a:xfrm>
            <a:off x="1835696" y="5517232"/>
            <a:ext cx="1085492" cy="1050771"/>
            <a:chOff x="109" y="0"/>
            <a:chExt cx="1085492" cy="105077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2" name="Zaoblený obdélník 11"/>
            <p:cNvSpPr/>
            <p:nvPr/>
          </p:nvSpPr>
          <p:spPr>
            <a:xfrm>
              <a:off x="109" y="0"/>
              <a:ext cx="1085492" cy="105077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Zaoblený obdélník 4"/>
            <p:cNvSpPr/>
            <p:nvPr/>
          </p:nvSpPr>
          <p:spPr>
            <a:xfrm>
              <a:off x="51403" y="51294"/>
              <a:ext cx="982904" cy="948183"/>
            </a:xfrm>
            <a:prstGeom prst="rect">
              <a:avLst/>
            </a:prstGeom>
            <a:solidFill>
              <a:srgbClr val="FFC0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83820" rIns="167640" bIns="8382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400" dirty="0"/>
                <a:t>5</a:t>
              </a:r>
              <a:endParaRPr lang="cs-CZ" sz="4400" kern="1200" dirty="0"/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2921188" y="5570546"/>
            <a:ext cx="5010287" cy="840617"/>
            <a:chOff x="1085602" y="2313289"/>
            <a:chExt cx="5010287" cy="840617"/>
          </a:xfrm>
        </p:grpSpPr>
        <p:sp>
          <p:nvSpPr>
            <p:cNvPr id="15" name="Obdélník 14"/>
            <p:cNvSpPr/>
            <p:nvPr/>
          </p:nvSpPr>
          <p:spPr>
            <a:xfrm rot="5400000">
              <a:off x="3170437" y="228454"/>
              <a:ext cx="840617" cy="5010287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90000"/>
              </a:schemeClr>
            </a:solidFill>
          </p:spPr>
          <p:style>
            <a:ln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lnRef>
            <a:fill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fillRef>
            <a:effectRef idx="2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Obdélník 15"/>
            <p:cNvSpPr/>
            <p:nvPr/>
          </p:nvSpPr>
          <p:spPr>
            <a:xfrm>
              <a:off x="1085602" y="2313289"/>
              <a:ext cx="5010287" cy="840617"/>
            </a:xfrm>
            <a:prstGeom prst="rect">
              <a:avLst/>
            </a:prstGeom>
            <a:solidFill>
              <a:srgbClr val="E3FA06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3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15. </a:t>
              </a:r>
              <a:r>
                <a:rPr lang="cs-CZ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února</a:t>
              </a:r>
              <a:r>
                <a:rPr lang="cs-CZ" sz="3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cs-CZ" sz="3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2020</a:t>
              </a:r>
              <a:endParaRPr lang="cs-CZ" sz="32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" name="Nadpis 16"/>
          <p:cNvSpPr>
            <a:spLocks noGrp="1"/>
          </p:cNvSpPr>
          <p:nvPr>
            <p:ph type="title"/>
          </p:nvPr>
        </p:nvSpPr>
        <p:spPr>
          <a:xfrm>
            <a:off x="755576" y="0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b="1" dirty="0" smtClean="0">
                <a:solidFill>
                  <a:srgbClr val="0070C0"/>
                </a:solidFill>
              </a:rPr>
              <a:t>Integrovaná střední škola Vysoké nad Jizerou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rgbClr val="FF0000"/>
                </a:solidFill>
              </a:rPr>
              <a:t>Dny otevřených dveří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Tm="2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000"/>
                            </p:stCondLst>
                            <p:childTnLst>
                              <p:par>
                                <p:cTn id="48" presetID="26" presetClass="emph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3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1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  <p:bldP spid="10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Školen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295</Words>
  <Application>Microsoft Office PowerPoint</Application>
  <PresentationFormat>Předvádění na obrazovce (4:3)</PresentationFormat>
  <Paragraphs>52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Georgia</vt:lpstr>
      <vt:lpstr>Webdings</vt:lpstr>
      <vt:lpstr>Školení</vt:lpstr>
      <vt:lpstr>Integrovaná střední škola Vysoké nad Jizerou</vt:lpstr>
      <vt:lpstr>               Studijní a učební obory</vt:lpstr>
      <vt:lpstr>Integrovaná střední škola Vysoké nad Jizerou Dny otevřených dveří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2016-09-20T06:34:23Z</dcterms:created>
  <dcterms:modified xsi:type="dcterms:W3CDTF">2019-09-20T08:05:49Z</dcterms:modified>
</cp:coreProperties>
</file>