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62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94CBDC"/>
    <a:srgbClr val="B5CF31"/>
    <a:srgbClr val="E3FA0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76" d="100"/>
          <a:sy n="7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cs-CZ" sz="4400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cs-CZ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cs-CZ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cs-CZ" sz="440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cs-CZ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cs-CZ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10.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listopadu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2018</a:t>
          </a:r>
          <a:endParaRPr lang="cs-CZ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cs-CZ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cs-CZ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cs-CZ" sz="440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cs-CZ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cs-CZ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18.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ledna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2019</a:t>
          </a:r>
          <a:endParaRPr lang="cs-CZ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cs-CZ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cs-CZ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9.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listopadu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2018</a:t>
          </a:r>
          <a:endParaRPr lang="cs-CZ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cs-CZ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cs-CZ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cs-CZ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LinFactNeighborX="-7139" custLinFactNeighborY="444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cs-CZ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cs-CZ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cs-CZ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cs-CZ"/>
        </a:p>
      </dgm:t>
    </dgm:pt>
    <dgm:pt modelId="{F5034101-5B7D-4FE7-B47A-5A48CF39606B}" type="pres">
      <dgm:prSet presAssocID="{D1776C8F-2B10-4075-8DF7-7F65AB725ED5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D887057-7E91-45EF-8E4B-3006C2DFECB4}" type="presOf" srcId="{6BE4E373-0656-4EDC-821E-BE09C952B1F6}" destId="{C7C3E6FD-D83F-4BDA-907E-B5EE041DA931}" srcOrd="0" destOrd="0" presId="urn:microsoft.com/office/officeart/2005/8/layout/vList5"/>
    <dgm:cxn modelId="{B6416E04-E5DE-46CA-AD27-47EBE280D636}" type="presOf" srcId="{C59269D0-92A5-481C-BA64-727AFB0DD545}" destId="{B37A5355-225B-4C6F-AED7-6C620F99EECC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1D12F37E-DF42-400C-B5B5-A8FAF49EC0EC}" type="presOf" srcId="{1E4D3931-0DBD-4211-A24A-6AF364284B1E}" destId="{D54B1729-BC98-42C1-9C6C-D65DCBA4358F}" srcOrd="0" destOrd="0" presId="urn:microsoft.com/office/officeart/2005/8/layout/vList5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1D51832F-3B38-483B-8C08-BDD413206841}" type="presParOf" srcId="{C4407577-18A2-46E0-8805-2838042EB67A}" destId="{D54B1729-BC98-42C1-9C6C-D65DCBA4358F}" srcOrd="1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71B90C6E-E0F2-4EE1-8864-5914AAFA20A7}" type="presParOf" srcId="{85B8F607-FDD8-476A-ADBE-E1250824F294}" destId="{B37A5355-225B-4C6F-AED7-6C620F99EECC}" srcOrd="1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  <dgm:cxn modelId="{5FD7E964-E46A-45B4-A545-5D657B6094BB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092944" y="-1940817"/>
          <a:ext cx="840617" cy="50102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9.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listopadu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2018</a:t>
          </a:r>
          <a:endParaRPr lang="cs-CZ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08109" y="144018"/>
        <a:ext cx="5010287" cy="840617"/>
      </dsp:txXfrm>
    </dsp:sp>
    <dsp:sp modelId="{7E429971-BC57-430F-BB25-C0574E5E39E3}">
      <dsp:nvSpPr>
        <dsp:cNvPr id="0" name=""/>
        <dsp:cNvSpPr/>
      </dsp:nvSpPr>
      <dsp:spPr>
        <a:xfrm>
          <a:off x="109" y="0"/>
          <a:ext cx="1085492" cy="105077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/>
            <a:t>1</a:t>
          </a:r>
        </a:p>
      </dsp:txBody>
      <dsp:txXfrm>
        <a:off x="51403" y="51294"/>
        <a:ext cx="982904" cy="948183"/>
      </dsp:txXfrm>
    </dsp:sp>
    <dsp:sp modelId="{B37A5355-225B-4C6F-AED7-6C620F99EECC}">
      <dsp:nvSpPr>
        <dsp:cNvPr id="0" name=""/>
        <dsp:cNvSpPr/>
      </dsp:nvSpPr>
      <dsp:spPr>
        <a:xfrm rot="5400000">
          <a:off x="3170437" y="-874855"/>
          <a:ext cx="840617" cy="5010287"/>
        </a:xfrm>
        <a:prstGeom prst="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10.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listopadu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2018</a:t>
          </a:r>
          <a:endParaRPr lang="cs-CZ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1209980"/>
        <a:ext cx="5010287" cy="840617"/>
      </dsp:txXfrm>
    </dsp:sp>
    <dsp:sp modelId="{C04276DC-EE64-470A-B8BC-09067B8045FA}">
      <dsp:nvSpPr>
        <dsp:cNvPr id="0" name=""/>
        <dsp:cNvSpPr/>
      </dsp:nvSpPr>
      <dsp:spPr>
        <a:xfrm>
          <a:off x="109" y="1104902"/>
          <a:ext cx="1085492" cy="1050771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/>
            <a:t>2</a:t>
          </a:r>
        </a:p>
      </dsp:txBody>
      <dsp:txXfrm>
        <a:off x="51403" y="1156196"/>
        <a:ext cx="982904" cy="948183"/>
      </dsp:txXfrm>
    </dsp:sp>
    <dsp:sp modelId="{C7C3E6FD-D83F-4BDA-907E-B5EE041DA931}">
      <dsp:nvSpPr>
        <dsp:cNvPr id="0" name=""/>
        <dsp:cNvSpPr/>
      </dsp:nvSpPr>
      <dsp:spPr>
        <a:xfrm rot="5400000">
          <a:off x="3170437" y="228454"/>
          <a:ext cx="840617" cy="5010287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18.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ledna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2019</a:t>
          </a:r>
          <a:endParaRPr lang="cs-CZ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2313289"/>
        <a:ext cx="5010287" cy="840617"/>
      </dsp:txXfrm>
    </dsp:sp>
    <dsp:sp modelId="{F5034101-5B7D-4FE7-B47A-5A48CF39606B}">
      <dsp:nvSpPr>
        <dsp:cNvPr id="0" name=""/>
        <dsp:cNvSpPr/>
      </dsp:nvSpPr>
      <dsp:spPr>
        <a:xfrm>
          <a:off x="109" y="2208212"/>
          <a:ext cx="1085492" cy="1050771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/>
            <a:t>3</a:t>
          </a:r>
        </a:p>
      </dsp:txBody>
      <dsp:txXfrm>
        <a:off x="51403" y="2259506"/>
        <a:ext cx="982904" cy="948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03.09.2018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900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rPr lang="cs-CZ"/>
              <a:pPr/>
              <a:t>03.09.2018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4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cs-CZ"/>
            </a:pPr>
            <a:r>
              <a:rPr lang="cs-CZ" sz="1200" dirty="0" smtClean="0"/>
              <a:t>Toto je další možnost.</a:t>
            </a:r>
            <a:r>
              <a:rPr lang="cs-CZ" sz="1200" baseline="0" dirty="0" smtClean="0"/>
              <a:t> pro snímek s přehledem.</a:t>
            </a:r>
            <a:endParaRPr lang="cs-CZ" sz="1200" dirty="0" smtClean="0"/>
          </a:p>
          <a:p>
            <a:pPr marL="228600" indent="-228600">
              <a:buFont typeface="+mj-lt"/>
              <a:buNone/>
            </a:pPr>
            <a:endParaRPr lang="cs-CZ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cs-CZ"/>
              <a:pPr/>
              <a:t>03.09.2018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361848"/>
            <a:ext cx="9143048" cy="2534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09472" y="188640"/>
            <a:ext cx="6180224" cy="147002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Integrovaná střední škola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Vysoké nad Jizerou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411760" y="2420888"/>
            <a:ext cx="6324240" cy="648072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+mj-lt"/>
              </a:rPr>
              <a:t>Nabízíme vzdělávání v automobilních oborech</a:t>
            </a:r>
            <a:endParaRPr lang="cs-CZ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655168" y="1556792"/>
            <a:ext cx="748883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www.iss-vysokenj.cz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483768" y="2564904"/>
            <a:ext cx="6180224" cy="19442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1897631" y="2852936"/>
            <a:ext cx="7488832" cy="5223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Řidičské oprávnění A, B, T, C</a:t>
            </a:r>
          </a:p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Svářecí škola, ubytování, stravování</a:t>
            </a:r>
          </a:p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Vše pod jednou střechou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611560" y="0"/>
            <a:ext cx="8064896" cy="1484784"/>
          </a:xfrm>
          <a:prstGeom prst="rect">
            <a:avLst/>
          </a:prstGeom>
          <a:solidFill>
            <a:srgbClr val="94C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66800" y="548680"/>
            <a:ext cx="8077200" cy="720080"/>
          </a:xfrm>
        </p:spPr>
        <p:txBody>
          <a:bodyPr>
            <a:normAutofit/>
          </a:bodyPr>
          <a:lstStyle/>
          <a:p>
            <a:r>
              <a:rPr lang="cs-CZ" sz="3600" b="1" cap="small" dirty="0" smtClean="0">
                <a:solidFill>
                  <a:srgbClr val="0070C0"/>
                </a:solidFill>
              </a:rPr>
              <a:t>               Studijní </a:t>
            </a:r>
            <a:r>
              <a:rPr lang="cs-CZ" sz="3600" b="1" cap="small" dirty="0">
                <a:solidFill>
                  <a:srgbClr val="0070C0"/>
                </a:solidFill>
              </a:rPr>
              <a:t>a učební obory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07268" y="1484784"/>
            <a:ext cx="8077200" cy="4752528"/>
          </a:xfrm>
        </p:spPr>
        <p:txBody>
          <a:bodyPr>
            <a:normAutofit fontScale="85000" lnSpcReduction="20000"/>
          </a:bodyPr>
          <a:lstStyle/>
          <a:p>
            <a:pPr>
              <a:buFont typeface="Webdings" panose="05030102010509060703" pitchFamily="18" charset="2"/>
              <a:buChar char=""/>
            </a:pPr>
            <a:r>
              <a:rPr lang="cs-CZ" b="1" dirty="0" err="1" smtClean="0">
                <a:solidFill>
                  <a:srgbClr val="FF0000"/>
                </a:solidFill>
              </a:rPr>
              <a:t>Autotronik</a:t>
            </a:r>
            <a:r>
              <a:rPr lang="cs-CZ" dirty="0" smtClean="0"/>
              <a:t> – čtyřletý studijní obor</a:t>
            </a:r>
            <a:br>
              <a:rPr lang="cs-CZ" dirty="0" smtClean="0"/>
            </a:br>
            <a:r>
              <a:rPr lang="cs-CZ" dirty="0" smtClean="0"/>
              <a:t>                        s maturitou a výučním listem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009ED6"/>
                </a:solidFill>
              </a:rPr>
              <a:t>Automechanik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FF0000"/>
                </a:solidFill>
              </a:rPr>
              <a:t>Operátor</a:t>
            </a:r>
            <a:r>
              <a:rPr lang="cs-CZ" b="1" dirty="0" smtClean="0">
                <a:solidFill>
                  <a:srgbClr val="FF0000"/>
                </a:solidFill>
              </a:rPr>
              <a:t> - Logistik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009ED6"/>
                </a:solidFill>
              </a:rPr>
              <a:t>Mechanik motocyklů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FF0000"/>
                </a:solidFill>
              </a:rPr>
              <a:t>Autolakýrník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009ED6"/>
                </a:solidFill>
              </a:rPr>
              <a:t>Autoklempíř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FF0000"/>
                </a:solidFill>
              </a:rPr>
              <a:t>Opravář lesnických strojů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009ED6"/>
                </a:solidFill>
              </a:rPr>
              <a:t>Logistické a finanční služby </a:t>
            </a:r>
            <a:r>
              <a:rPr lang="cs-CZ" b="1" dirty="0" smtClean="0">
                <a:solidFill>
                  <a:srgbClr val="009ED6"/>
                </a:solidFill>
              </a:rPr>
              <a:t>– nástavba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err="1" smtClean="0">
                <a:solidFill>
                  <a:srgbClr val="FF0000"/>
                </a:solidFill>
              </a:rPr>
              <a:t>Autotronik</a:t>
            </a:r>
            <a:r>
              <a:rPr lang="cs-CZ" b="1" dirty="0" smtClean="0">
                <a:solidFill>
                  <a:srgbClr val="FF0000"/>
                </a:solidFill>
              </a:rPr>
              <a:t> – dvouleté maturitní studium pro studenty vyučené v oboru auto-moto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27584" y="0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Integrovaná střední škola Vysoké nad Jizerou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11560" y="5876056"/>
            <a:ext cx="8064896" cy="1000572"/>
          </a:xfrm>
          <a:prstGeom prst="rect">
            <a:avLst/>
          </a:prstGeom>
          <a:solidFill>
            <a:srgbClr val="94C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  www. </a:t>
            </a:r>
            <a:r>
              <a:rPr lang="cs-CZ" sz="4000" dirty="0" err="1"/>
              <a:t>i</a:t>
            </a:r>
            <a:r>
              <a:rPr lang="cs-CZ" sz="4000" dirty="0" err="1" smtClean="0"/>
              <a:t>ss</a:t>
            </a:r>
            <a:r>
              <a:rPr lang="cs-CZ" sz="4000" dirty="0" smtClean="0"/>
              <a:t>- vysokenj.cz</a:t>
            </a:r>
            <a:endParaRPr lang="cs-CZ" sz="4000" dirty="0"/>
          </a:p>
        </p:txBody>
      </p:sp>
    </p:spTree>
    <p:custDataLst>
      <p:tags r:id="rId1"/>
    </p:custDataLst>
  </p:cSld>
  <p:clrMapOvr>
    <a:masterClrMapping/>
  </p:clrMapOvr>
  <p:transition spd="slow" advTm="2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01346503"/>
              </p:ext>
            </p:extLst>
          </p:nvPr>
        </p:nvGraphicFramePr>
        <p:xfrm>
          <a:off x="1835696" y="1124744"/>
          <a:ext cx="6096000" cy="3260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1835696" y="4437112"/>
            <a:ext cx="1085492" cy="1050771"/>
            <a:chOff x="109" y="0"/>
            <a:chExt cx="1085492" cy="105077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" name="Zaoblený obdélník 4"/>
            <p:cNvSpPr/>
            <p:nvPr/>
          </p:nvSpPr>
          <p:spPr>
            <a:xfrm>
              <a:off x="109" y="0"/>
              <a:ext cx="1085492" cy="105077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ený obdélník 4"/>
            <p:cNvSpPr/>
            <p:nvPr/>
          </p:nvSpPr>
          <p:spPr>
            <a:xfrm>
              <a:off x="51403" y="51294"/>
              <a:ext cx="982904" cy="9481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400" dirty="0"/>
                <a:t>4</a:t>
              </a:r>
              <a:endParaRPr lang="cs-CZ" sz="4400" kern="1200" dirty="0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921188" y="4490426"/>
            <a:ext cx="5010287" cy="840617"/>
            <a:chOff x="1085602" y="2313289"/>
            <a:chExt cx="5010287" cy="840617"/>
          </a:xfrm>
        </p:grpSpPr>
        <p:sp>
          <p:nvSpPr>
            <p:cNvPr id="8" name="Obdélník 7"/>
            <p:cNvSpPr/>
            <p:nvPr/>
          </p:nvSpPr>
          <p:spPr>
            <a:xfrm rot="5400000">
              <a:off x="3170437" y="228454"/>
              <a:ext cx="840617" cy="5010287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90000"/>
              </a:schemeClr>
            </a:solidFill>
          </p:spPr>
          <p:style>
            <a:ln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Obdélník 8"/>
            <p:cNvSpPr/>
            <p:nvPr/>
          </p:nvSpPr>
          <p:spPr>
            <a:xfrm>
              <a:off x="1085602" y="2313289"/>
              <a:ext cx="5010287" cy="840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19. </a:t>
              </a:r>
              <a:r>
                <a:rPr lang="cs-CZ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ledna</a:t>
              </a: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2019</a:t>
              </a:r>
              <a:endParaRPr lang="cs-CZ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35646" y="8145"/>
            <a:ext cx="7488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3600" dirty="0">
              <a:solidFill>
                <a:srgbClr val="FF0000"/>
              </a:solidFill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1835696" y="5517232"/>
            <a:ext cx="1085492" cy="1050771"/>
            <a:chOff x="109" y="0"/>
            <a:chExt cx="1085492" cy="105077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2" name="Zaoblený obdélník 11"/>
            <p:cNvSpPr/>
            <p:nvPr/>
          </p:nvSpPr>
          <p:spPr>
            <a:xfrm>
              <a:off x="109" y="0"/>
              <a:ext cx="1085492" cy="105077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ený obdélník 4"/>
            <p:cNvSpPr/>
            <p:nvPr/>
          </p:nvSpPr>
          <p:spPr>
            <a:xfrm>
              <a:off x="51403" y="51294"/>
              <a:ext cx="982904" cy="948183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400" dirty="0"/>
                <a:t>5</a:t>
              </a:r>
              <a:endParaRPr lang="cs-CZ" sz="4400" kern="1200" dirty="0"/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2921188" y="5570546"/>
            <a:ext cx="5010287" cy="840617"/>
            <a:chOff x="1085602" y="2313289"/>
            <a:chExt cx="5010287" cy="840617"/>
          </a:xfrm>
        </p:grpSpPr>
        <p:sp>
          <p:nvSpPr>
            <p:cNvPr id="15" name="Obdélník 14"/>
            <p:cNvSpPr/>
            <p:nvPr/>
          </p:nvSpPr>
          <p:spPr>
            <a:xfrm rot="5400000">
              <a:off x="3170437" y="228454"/>
              <a:ext cx="840617" cy="5010287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90000"/>
              </a:schemeClr>
            </a:solidFill>
          </p:spPr>
          <p:style>
            <a:ln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Obdélník 15"/>
            <p:cNvSpPr/>
            <p:nvPr/>
          </p:nvSpPr>
          <p:spPr>
            <a:xfrm>
              <a:off x="1085602" y="2313289"/>
              <a:ext cx="5010287" cy="840617"/>
            </a:xfrm>
            <a:prstGeom prst="rect">
              <a:avLst/>
            </a:prstGeom>
            <a:solidFill>
              <a:srgbClr val="E3FA06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16. </a:t>
              </a:r>
              <a:r>
                <a:rPr lang="cs-CZ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února</a:t>
              </a: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2019</a:t>
              </a:r>
              <a:endParaRPr lang="cs-CZ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" name="Nadpis 16"/>
          <p:cNvSpPr>
            <a:spLocks noGrp="1"/>
          </p:cNvSpPr>
          <p:nvPr>
            <p:ph type="title"/>
          </p:nvPr>
        </p:nvSpPr>
        <p:spPr>
          <a:xfrm>
            <a:off x="755576" y="0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1" dirty="0" smtClean="0">
                <a:solidFill>
                  <a:srgbClr val="0070C0"/>
                </a:solidFill>
              </a:rPr>
              <a:t>Integrovaná střední škola Vysoké nad Jizerou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FF0000"/>
                </a:solidFill>
              </a:rPr>
              <a:t>Dny otevřených dveří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295</Words>
  <Application>Microsoft Office PowerPoint</Application>
  <PresentationFormat>Předvádění na obrazovce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Webdings</vt:lpstr>
      <vt:lpstr>Školení</vt:lpstr>
      <vt:lpstr>Integrovaná střední škola Vysoké nad Jizerou</vt:lpstr>
      <vt:lpstr>               Studijní a učební obory</vt:lpstr>
      <vt:lpstr>Integrovaná střední škola Vysoké nad Jizerou Dny otevřených dveří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2016-09-20T06:34:23Z</dcterms:created>
  <dcterms:modified xsi:type="dcterms:W3CDTF">2018-09-03T07:52:02Z</dcterms:modified>
</cp:coreProperties>
</file>